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0" r:id="rId2"/>
    <p:sldId id="289" r:id="rId3"/>
    <p:sldId id="265" r:id="rId4"/>
    <p:sldId id="292" r:id="rId5"/>
    <p:sldId id="321" r:id="rId6"/>
    <p:sldId id="274" r:id="rId7"/>
    <p:sldId id="298" r:id="rId8"/>
    <p:sldId id="277" r:id="rId9"/>
    <p:sldId id="311" r:id="rId10"/>
    <p:sldId id="315" r:id="rId11"/>
    <p:sldId id="316" r:id="rId12"/>
    <p:sldId id="314" r:id="rId13"/>
    <p:sldId id="322" r:id="rId14"/>
    <p:sldId id="323" r:id="rId15"/>
    <p:sldId id="324" r:id="rId16"/>
    <p:sldId id="308"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486C"/>
    <a:srgbClr val="336699"/>
    <a:srgbClr val="9078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autoAdjust="0"/>
    <p:restoredTop sz="86412"/>
  </p:normalViewPr>
  <p:slideViewPr>
    <p:cSldViewPr>
      <p:cViewPr varScale="1">
        <p:scale>
          <a:sx n="97" d="100"/>
          <a:sy n="97" d="100"/>
        </p:scale>
        <p:origin x="992" y="192"/>
      </p:cViewPr>
      <p:guideLst>
        <p:guide orient="horz" pos="2160"/>
        <p:guide pos="2880"/>
      </p:guideLst>
    </p:cSldViewPr>
  </p:slideViewPr>
  <p:outlineViewPr>
    <p:cViewPr>
      <p:scale>
        <a:sx n="33" d="100"/>
        <a:sy n="33" d="100"/>
      </p:scale>
      <p:origin x="0" y="-2624"/>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51" d="100"/>
          <a:sy n="51" d="100"/>
        </p:scale>
        <p:origin x="-1829"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6A7844-2BA8-4B52-B29F-01BE03488707}" type="datetimeFigureOut">
              <a:rPr lang="en-US" smtClean="0"/>
              <a:t>2/11/25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8D81C3-C527-485F-BC23-22A13BE38CB3}" type="slidenum">
              <a:rPr lang="en-US" smtClean="0"/>
              <a:t>‹#›</a:t>
            </a:fld>
            <a:endParaRPr lang="en-US"/>
          </a:p>
        </p:txBody>
      </p:sp>
    </p:spTree>
    <p:extLst>
      <p:ext uri="{BB962C8B-B14F-4D97-AF65-F5344CB8AC3E}">
        <p14:creationId xmlns:p14="http://schemas.microsoft.com/office/powerpoint/2010/main" val="844093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D81C3-C527-485F-BC23-22A13BE38CB3}" type="slidenum">
              <a:rPr lang="en-US" smtClean="0"/>
              <a:t>1</a:t>
            </a:fld>
            <a:endParaRPr lang="en-US"/>
          </a:p>
        </p:txBody>
      </p:sp>
    </p:spTree>
    <p:extLst>
      <p:ext uri="{BB962C8B-B14F-4D97-AF65-F5344CB8AC3E}">
        <p14:creationId xmlns:p14="http://schemas.microsoft.com/office/powerpoint/2010/main" val="119851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8D81C3-C527-485F-BC23-22A13BE38CB3}" type="slidenum">
              <a:rPr lang="en-US" smtClean="0"/>
              <a:t>6</a:t>
            </a:fld>
            <a:endParaRPr lang="en-US"/>
          </a:p>
        </p:txBody>
      </p:sp>
    </p:spTree>
    <p:extLst>
      <p:ext uri="{BB962C8B-B14F-4D97-AF65-F5344CB8AC3E}">
        <p14:creationId xmlns:p14="http://schemas.microsoft.com/office/powerpoint/2010/main" val="1390414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D81C3-C527-485F-BC23-22A13BE38CB3}" type="slidenum">
              <a:rPr lang="en-US" smtClean="0"/>
              <a:t>16</a:t>
            </a:fld>
            <a:endParaRPr lang="en-US"/>
          </a:p>
        </p:txBody>
      </p:sp>
    </p:spTree>
    <p:extLst>
      <p:ext uri="{BB962C8B-B14F-4D97-AF65-F5344CB8AC3E}">
        <p14:creationId xmlns:p14="http://schemas.microsoft.com/office/powerpoint/2010/main" val="3874440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2028545" y="4578013"/>
            <a:ext cx="4854214" cy="954107"/>
          </a:xfrm>
          <a:prstGeom prst="rect">
            <a:avLst/>
          </a:prstGeom>
        </p:spPr>
        <p:txBody>
          <a:bodyPr wrap="none">
            <a:spAutoFit/>
          </a:bodyPr>
          <a:lstStyle/>
          <a:p>
            <a:pPr algn="ctr"/>
            <a:r>
              <a:rPr lang="en-US" sz="2800" b="1" kern="1200" dirty="0">
                <a:solidFill>
                  <a:schemeClr val="tx1"/>
                </a:solidFill>
                <a:effectLst/>
                <a:latin typeface="Tahoma" charset="0"/>
                <a:ea typeface="+mn-ea"/>
                <a:cs typeface="+mn-cs"/>
              </a:rPr>
              <a:t>The impact of technology </a:t>
            </a:r>
            <a:br>
              <a:rPr lang="en-US" sz="2800" b="1" kern="1200" dirty="0">
                <a:solidFill>
                  <a:schemeClr val="tx1"/>
                </a:solidFill>
                <a:effectLst/>
                <a:latin typeface="Tahoma" charset="0"/>
                <a:ea typeface="+mn-ea"/>
                <a:cs typeface="+mn-cs"/>
              </a:rPr>
            </a:br>
            <a:r>
              <a:rPr lang="en-US" sz="2800" b="1" kern="1200" dirty="0">
                <a:solidFill>
                  <a:schemeClr val="tx1"/>
                </a:solidFill>
                <a:effectLst/>
                <a:latin typeface="Tahoma" charset="0"/>
                <a:ea typeface="+mn-ea"/>
                <a:cs typeface="+mn-cs"/>
              </a:rPr>
              <a:t>on customer service </a:t>
            </a:r>
          </a:p>
        </p:txBody>
      </p:sp>
      <p:sp>
        <p:nvSpPr>
          <p:cNvPr id="3" name="Rectangle 2"/>
          <p:cNvSpPr/>
          <p:nvPr userDrawn="1"/>
        </p:nvSpPr>
        <p:spPr>
          <a:xfrm>
            <a:off x="2819400" y="3802559"/>
            <a:ext cx="2954655" cy="769441"/>
          </a:xfrm>
          <a:prstGeom prst="rect">
            <a:avLst/>
          </a:prstGeom>
        </p:spPr>
        <p:txBody>
          <a:bodyPr wrap="none">
            <a:spAutoFit/>
          </a:bodyPr>
          <a:lstStyle/>
          <a:p>
            <a:r>
              <a:rPr lang="en-US" sz="4400" b="1" kern="1200" dirty="0">
                <a:solidFill>
                  <a:schemeClr val="tx1"/>
                </a:solidFill>
                <a:effectLst/>
                <a:latin typeface="Tahoma" charset="0"/>
                <a:ea typeface="+mn-ea"/>
                <a:cs typeface="+mn-cs"/>
              </a:rPr>
              <a:t>Chapter</a:t>
            </a:r>
            <a:r>
              <a:rPr lang="en-US" sz="4400" b="1" kern="1200" baseline="0" dirty="0">
                <a:solidFill>
                  <a:schemeClr val="tx1"/>
                </a:solidFill>
                <a:effectLst/>
                <a:latin typeface="Tahoma" charset="0"/>
                <a:ea typeface="+mn-ea"/>
                <a:cs typeface="+mn-cs"/>
              </a:rPr>
              <a:t> 9</a:t>
            </a:r>
            <a:endParaRPr lang="en-US" sz="4400" b="1" dirty="0"/>
          </a:p>
        </p:txBody>
      </p:sp>
      <p:pic>
        <p:nvPicPr>
          <p:cNvPr id="307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
            <a:ext cx="9144000" cy="3535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descr="C:\Users\Karen\AppData\Local\Microsoft\Windows\Temporary Internet Files\Content.IE5\1AM1THAR\GP%20LOGO1.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5989732"/>
            <a:ext cx="844550" cy="81320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userDrawn="1"/>
        </p:nvSpPr>
        <p:spPr>
          <a:xfrm>
            <a:off x="3688080" y="6414078"/>
            <a:ext cx="5332101" cy="307777"/>
          </a:xfrm>
          <a:prstGeom prst="rect">
            <a:avLst/>
          </a:prstGeom>
          <a:noFill/>
        </p:spPr>
        <p:txBody>
          <a:bodyPr wrap="none" rtlCol="0">
            <a:spAutoFit/>
          </a:bodyPr>
          <a:lstStyle/>
          <a:p>
            <a:r>
              <a:rPr lang="en-US" sz="1400" dirty="0"/>
              <a:t>© Hudson &amp; Hudson. </a:t>
            </a:r>
            <a:r>
              <a:rPr lang="en-US" sz="1400" i="1" dirty="0"/>
              <a:t>Customer Service for Hospitality &amp; Tourism</a:t>
            </a:r>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875935-DA8A-47B4-996C-05C2B93FC1B4}" type="slidenum">
              <a:rPr lang="en-US"/>
              <a:pPr/>
              <a:t>‹#›</a:t>
            </a:fld>
            <a:endParaRPr lang="en-US"/>
          </a:p>
        </p:txBody>
      </p:sp>
    </p:spTree>
    <p:extLst>
      <p:ext uri="{BB962C8B-B14F-4D97-AF65-F5344CB8AC3E}">
        <p14:creationId xmlns:p14="http://schemas.microsoft.com/office/powerpoint/2010/main" val="1113913443"/>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6450" y="0"/>
            <a:ext cx="173355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04825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455935-CD17-4E93-90C7-BAE37611463C}" type="slidenum">
              <a:rPr lang="en-US"/>
              <a:pPr/>
              <a:t>‹#›</a:t>
            </a:fld>
            <a:endParaRPr lang="en-US"/>
          </a:p>
        </p:txBody>
      </p:sp>
    </p:spTree>
    <p:extLst>
      <p:ext uri="{BB962C8B-B14F-4D97-AF65-F5344CB8AC3E}">
        <p14:creationId xmlns:p14="http://schemas.microsoft.com/office/powerpoint/2010/main" val="3899821479"/>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838200" y="0"/>
            <a:ext cx="8305800" cy="685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519284-E648-4D87-9771-7975855ECF80}" type="slidenum">
              <a:rPr lang="en-US"/>
              <a:pPr/>
              <a:t>‹#›</a:t>
            </a:fld>
            <a:endParaRPr lang="en-US"/>
          </a:p>
        </p:txBody>
      </p:sp>
    </p:spTree>
    <p:extLst>
      <p:ext uri="{BB962C8B-B14F-4D97-AF65-F5344CB8AC3E}">
        <p14:creationId xmlns:p14="http://schemas.microsoft.com/office/powerpoint/2010/main" val="4100297372"/>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144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7538" y="0"/>
            <a:ext cx="8315325"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90E123-BE1A-41CA-A96C-0B3205B32524}" type="slidenum">
              <a:rPr lang="en-US"/>
              <a:pPr/>
              <a:t>‹#›</a:t>
            </a:fld>
            <a:endParaRPr lang="en-US"/>
          </a:p>
        </p:txBody>
      </p:sp>
    </p:spTree>
    <p:extLst>
      <p:ext uri="{BB962C8B-B14F-4D97-AF65-F5344CB8AC3E}">
        <p14:creationId xmlns:p14="http://schemas.microsoft.com/office/powerpoint/2010/main" val="512054722"/>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246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3175"/>
            <a:ext cx="8315325"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609600"/>
            <a:ext cx="33909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29100" y="609600"/>
            <a:ext cx="33909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FFC989-C9F5-4D51-A9C3-AE5F20336AC3}" type="slidenum">
              <a:rPr lang="en-US"/>
              <a:pPr/>
              <a:t>‹#›</a:t>
            </a:fld>
            <a:endParaRPr lang="en-US"/>
          </a:p>
        </p:txBody>
      </p:sp>
    </p:spTree>
    <p:extLst>
      <p:ext uri="{BB962C8B-B14F-4D97-AF65-F5344CB8AC3E}">
        <p14:creationId xmlns:p14="http://schemas.microsoft.com/office/powerpoint/2010/main" val="3410838000"/>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6349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9576" y="0"/>
            <a:ext cx="8315325"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1013306-FE83-4F60-8498-80E898BED37C}" type="slidenum">
              <a:rPr lang="en-US"/>
              <a:pPr/>
              <a:t>‹#›</a:t>
            </a:fld>
            <a:endParaRPr lang="en-US"/>
          </a:p>
        </p:txBody>
      </p:sp>
    </p:spTree>
    <p:extLst>
      <p:ext uri="{BB962C8B-B14F-4D97-AF65-F5344CB8AC3E}">
        <p14:creationId xmlns:p14="http://schemas.microsoft.com/office/powerpoint/2010/main" val="2519455339"/>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B51F829-5758-4137-9F91-95FEA906C75D}" type="slidenum">
              <a:rPr lang="en-US"/>
              <a:pPr/>
              <a:t>‹#›</a:t>
            </a:fld>
            <a:endParaRPr lang="en-US"/>
          </a:p>
        </p:txBody>
      </p:sp>
    </p:spTree>
    <p:extLst>
      <p:ext uri="{BB962C8B-B14F-4D97-AF65-F5344CB8AC3E}">
        <p14:creationId xmlns:p14="http://schemas.microsoft.com/office/powerpoint/2010/main" val="2587514946"/>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85CD207-EE75-4420-B4EE-E9AC0E49FE26}" type="slidenum">
              <a:rPr lang="en-US"/>
              <a:pPr/>
              <a:t>‹#›</a:t>
            </a:fld>
            <a:endParaRPr lang="en-US"/>
          </a:p>
        </p:txBody>
      </p:sp>
    </p:spTree>
    <p:extLst>
      <p:ext uri="{BB962C8B-B14F-4D97-AF65-F5344CB8AC3E}">
        <p14:creationId xmlns:p14="http://schemas.microsoft.com/office/powerpoint/2010/main" val="684972521"/>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A518BFE-18C8-4C22-88C0-C4BEF9406BB4}" type="slidenum">
              <a:rPr lang="en-US"/>
              <a:pPr/>
              <a:t>‹#›</a:t>
            </a:fld>
            <a:endParaRPr lang="en-US"/>
          </a:p>
        </p:txBody>
      </p:sp>
    </p:spTree>
    <p:extLst>
      <p:ext uri="{BB962C8B-B14F-4D97-AF65-F5344CB8AC3E}">
        <p14:creationId xmlns:p14="http://schemas.microsoft.com/office/powerpoint/2010/main" val="3588073128"/>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42C20FA-CEFA-4342-88C2-C4AC5758C689}" type="slidenum">
              <a:rPr lang="en-US"/>
              <a:pPr/>
              <a:t>‹#›</a:t>
            </a:fld>
            <a:endParaRPr lang="en-US"/>
          </a:p>
        </p:txBody>
      </p:sp>
    </p:spTree>
    <p:extLst>
      <p:ext uri="{BB962C8B-B14F-4D97-AF65-F5344CB8AC3E}">
        <p14:creationId xmlns:p14="http://schemas.microsoft.com/office/powerpoint/2010/main" val="3516676191"/>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6858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609600"/>
            <a:ext cx="6934200"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0" y="6661150"/>
            <a:ext cx="2133600" cy="196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a:latin typeface="Arial" charset="0"/>
              </a:defRPr>
            </a:lvl1pPr>
          </a:lstStyle>
          <a:p>
            <a:endParaRPr lang="en-US"/>
          </a:p>
        </p:txBody>
      </p:sp>
      <p:sp>
        <p:nvSpPr>
          <p:cNvPr id="1029" name="Rectangle 5"/>
          <p:cNvSpPr>
            <a:spLocks noGrp="1" noChangeArrowheads="1"/>
          </p:cNvSpPr>
          <p:nvPr>
            <p:ph type="ftr" sz="quarter" idx="3"/>
          </p:nvPr>
        </p:nvSpPr>
        <p:spPr bwMode="auto">
          <a:xfrm>
            <a:off x="3124200" y="6689725"/>
            <a:ext cx="2895600" cy="168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a:latin typeface="Arial" charset="0"/>
              </a:defRPr>
            </a:lvl1pPr>
          </a:lstStyle>
          <a:p>
            <a:endParaRPr lang="en-US"/>
          </a:p>
        </p:txBody>
      </p:sp>
      <p:sp>
        <p:nvSpPr>
          <p:cNvPr id="1030" name="Rectangle 6"/>
          <p:cNvSpPr>
            <a:spLocks noGrp="1" noChangeArrowheads="1"/>
          </p:cNvSpPr>
          <p:nvPr>
            <p:ph type="sldNum" sz="quarter" idx="4"/>
          </p:nvPr>
        </p:nvSpPr>
        <p:spPr bwMode="auto">
          <a:xfrm>
            <a:off x="7010400" y="6689725"/>
            <a:ext cx="2133600" cy="136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latin typeface="Arial" charset="0"/>
              </a:defRPr>
            </a:lvl1pPr>
          </a:lstStyle>
          <a:p>
            <a:fld id="{F5AF11E3-5AEA-439E-88D2-08E5A4FC1B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thruBlk="1"/>
  </p:transition>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Tahoma" charset="0"/>
        </a:defRPr>
      </a:lvl2pPr>
      <a:lvl3pPr algn="l" rtl="0" eaLnBrk="1" fontAlgn="base" hangingPunct="1">
        <a:spcBef>
          <a:spcPct val="0"/>
        </a:spcBef>
        <a:spcAft>
          <a:spcPct val="0"/>
        </a:spcAft>
        <a:defRPr sz="3200" b="1">
          <a:solidFill>
            <a:schemeClr val="tx2"/>
          </a:solidFill>
          <a:latin typeface="Tahoma" charset="0"/>
        </a:defRPr>
      </a:lvl3pPr>
      <a:lvl4pPr algn="l" rtl="0" eaLnBrk="1" fontAlgn="base" hangingPunct="1">
        <a:spcBef>
          <a:spcPct val="0"/>
        </a:spcBef>
        <a:spcAft>
          <a:spcPct val="0"/>
        </a:spcAft>
        <a:defRPr sz="3200" b="1">
          <a:solidFill>
            <a:schemeClr val="tx2"/>
          </a:solidFill>
          <a:latin typeface="Tahoma" charset="0"/>
        </a:defRPr>
      </a:lvl4pPr>
      <a:lvl5pPr algn="l" rtl="0" eaLnBrk="1" fontAlgn="base" hangingPunct="1">
        <a:spcBef>
          <a:spcPct val="0"/>
        </a:spcBef>
        <a:spcAft>
          <a:spcPct val="0"/>
        </a:spcAft>
        <a:defRPr sz="3200" b="1">
          <a:solidFill>
            <a:schemeClr val="tx2"/>
          </a:solidFill>
          <a:latin typeface="Tahoma" charset="0"/>
        </a:defRPr>
      </a:lvl5pPr>
      <a:lvl6pPr marL="457200" algn="l" rtl="0" eaLnBrk="1" fontAlgn="base" hangingPunct="1">
        <a:spcBef>
          <a:spcPct val="0"/>
        </a:spcBef>
        <a:spcAft>
          <a:spcPct val="0"/>
        </a:spcAft>
        <a:defRPr sz="3200" b="1">
          <a:solidFill>
            <a:schemeClr val="tx2"/>
          </a:solidFill>
          <a:latin typeface="Tahoma" charset="0"/>
        </a:defRPr>
      </a:lvl6pPr>
      <a:lvl7pPr marL="914400" algn="l" rtl="0" eaLnBrk="1" fontAlgn="base" hangingPunct="1">
        <a:spcBef>
          <a:spcPct val="0"/>
        </a:spcBef>
        <a:spcAft>
          <a:spcPct val="0"/>
        </a:spcAft>
        <a:defRPr sz="3200" b="1">
          <a:solidFill>
            <a:schemeClr val="tx2"/>
          </a:solidFill>
          <a:latin typeface="Tahoma" charset="0"/>
        </a:defRPr>
      </a:lvl7pPr>
      <a:lvl8pPr marL="1371600" algn="l" rtl="0" eaLnBrk="1" fontAlgn="base" hangingPunct="1">
        <a:spcBef>
          <a:spcPct val="0"/>
        </a:spcBef>
        <a:spcAft>
          <a:spcPct val="0"/>
        </a:spcAft>
        <a:defRPr sz="3200" b="1">
          <a:solidFill>
            <a:schemeClr val="tx2"/>
          </a:solidFill>
          <a:latin typeface="Tahoma" charset="0"/>
        </a:defRPr>
      </a:lvl8pPr>
      <a:lvl9pPr marL="1828800" algn="l" rtl="0" eaLnBrk="1" fontAlgn="base" hangingPunct="1">
        <a:spcBef>
          <a:spcPct val="0"/>
        </a:spcBef>
        <a:spcAft>
          <a:spcPct val="0"/>
        </a:spcAft>
        <a:defRPr sz="3200" b="1">
          <a:solidFill>
            <a:schemeClr val="tx2"/>
          </a:solidFill>
          <a:latin typeface="Tahoma"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1"/>
          </a:solidFill>
          <a:latin typeface="+mn-lt"/>
        </a:defRPr>
      </a:lvl2pPr>
      <a:lvl3pPr marL="1143000" indent="-228600" algn="l" rtl="0" eaLnBrk="1" fontAlgn="base" hangingPunct="1">
        <a:spcBef>
          <a:spcPct val="20000"/>
        </a:spcBef>
        <a:spcAft>
          <a:spcPct val="0"/>
        </a:spcAft>
        <a:buChar char="•"/>
        <a:defRPr sz="2000" b="1">
          <a:solidFill>
            <a:schemeClr val="tx1"/>
          </a:solidFill>
          <a:latin typeface="+mn-lt"/>
        </a:defRPr>
      </a:lvl3pPr>
      <a:lvl4pPr marL="1600200" indent="-228600" algn="l" rtl="0" eaLnBrk="1" fontAlgn="base" hangingPunct="1">
        <a:spcBef>
          <a:spcPct val="20000"/>
        </a:spcBef>
        <a:spcAft>
          <a:spcPct val="0"/>
        </a:spcAft>
        <a:buChar char="–"/>
        <a:defRPr b="1">
          <a:solidFill>
            <a:schemeClr val="tx1"/>
          </a:solidFill>
          <a:latin typeface="+mn-lt"/>
        </a:defRPr>
      </a:lvl4pPr>
      <a:lvl5pPr marL="2057400" indent="-228600" algn="l" rtl="0" eaLnBrk="1" fontAlgn="base" hangingPunct="1">
        <a:spcBef>
          <a:spcPct val="20000"/>
        </a:spcBef>
        <a:spcAft>
          <a:spcPct val="0"/>
        </a:spcAft>
        <a:buChar char="»"/>
        <a:defRPr b="1">
          <a:solidFill>
            <a:schemeClr val="tx1"/>
          </a:solidFill>
          <a:latin typeface="+mn-lt"/>
        </a:defRPr>
      </a:lvl5pPr>
      <a:lvl6pPr marL="2514600" indent="-228600" algn="l" rtl="0" eaLnBrk="1" fontAlgn="base" hangingPunct="1">
        <a:spcBef>
          <a:spcPct val="20000"/>
        </a:spcBef>
        <a:spcAft>
          <a:spcPct val="0"/>
        </a:spcAft>
        <a:buChar char="»"/>
        <a:defRPr b="1">
          <a:solidFill>
            <a:schemeClr val="tx1"/>
          </a:solidFill>
          <a:latin typeface="+mn-lt"/>
        </a:defRPr>
      </a:lvl6pPr>
      <a:lvl7pPr marL="2971800" indent="-228600" algn="l" rtl="0" eaLnBrk="1" fontAlgn="base" hangingPunct="1">
        <a:spcBef>
          <a:spcPct val="20000"/>
        </a:spcBef>
        <a:spcAft>
          <a:spcPct val="0"/>
        </a:spcAft>
        <a:buChar char="»"/>
        <a:defRPr b="1">
          <a:solidFill>
            <a:schemeClr val="tx1"/>
          </a:solidFill>
          <a:latin typeface="+mn-lt"/>
        </a:defRPr>
      </a:lvl7pPr>
      <a:lvl8pPr marL="3429000" indent="-228600" algn="l" rtl="0" eaLnBrk="1" fontAlgn="base" hangingPunct="1">
        <a:spcBef>
          <a:spcPct val="20000"/>
        </a:spcBef>
        <a:spcAft>
          <a:spcPct val="0"/>
        </a:spcAft>
        <a:buChar char="»"/>
        <a:defRPr b="1">
          <a:solidFill>
            <a:schemeClr val="tx1"/>
          </a:solidFill>
          <a:latin typeface="+mn-lt"/>
        </a:defRPr>
      </a:lvl8pPr>
      <a:lvl9pPr marL="3886200" indent="-228600" algn="l" rtl="0" eaLnBrk="1" fontAlgn="base" hangingPunct="1">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3A2F-158C-E2DC-7EED-AD58D5FF7D5A}"/>
              </a:ext>
            </a:extLst>
          </p:cNvPr>
          <p:cNvSpPr>
            <a:spLocks noGrp="1"/>
          </p:cNvSpPr>
          <p:nvPr>
            <p:ph type="title"/>
          </p:nvPr>
        </p:nvSpPr>
        <p:spPr>
          <a:xfrm>
            <a:off x="0" y="228600"/>
            <a:ext cx="9144000" cy="2743200"/>
          </a:xfrm>
        </p:spPr>
        <p:txBody>
          <a:bodyPr/>
          <a:lstStyle/>
          <a:p>
            <a:pPr algn="ctr"/>
            <a:r>
              <a:rPr lang="en-US" sz="3600" dirty="0">
                <a:latin typeface="+mn-lt"/>
              </a:rPr>
              <a:t>Chapter 9</a:t>
            </a:r>
            <a:br>
              <a:rPr lang="en-US" sz="3600" dirty="0">
                <a:latin typeface="+mn-lt"/>
              </a:rPr>
            </a:br>
            <a:r>
              <a:rPr lang="en-GB" sz="3600" b="1">
                <a:effectLst/>
                <a:latin typeface="+mn-lt"/>
              </a:rPr>
              <a:t>The impact of technology on customer </a:t>
            </a:r>
            <a:r>
              <a:rPr lang="en-GB" sz="3600" dirty="0">
                <a:latin typeface="+mn-lt"/>
              </a:rPr>
              <a:t>s</a:t>
            </a:r>
            <a:r>
              <a:rPr lang="en-GB" sz="3600" b="1">
                <a:effectLst/>
                <a:latin typeface="+mn-lt"/>
              </a:rPr>
              <a:t>ervice</a:t>
            </a:r>
            <a:br>
              <a:rPr lang="en-GB" sz="3600" b="1" dirty="0">
                <a:effectLst/>
                <a:latin typeface="+mn-lt"/>
              </a:rPr>
            </a:br>
            <a:br>
              <a:rPr lang="en-GB" sz="3600" dirty="0">
                <a:latin typeface="+mn-lt"/>
              </a:rPr>
            </a:br>
            <a:br>
              <a:rPr lang="en-US" dirty="0"/>
            </a:br>
            <a:endParaRPr lang="en-US" dirty="0"/>
          </a:p>
        </p:txBody>
      </p:sp>
      <p:pic>
        <p:nvPicPr>
          <p:cNvPr id="4" name="Picture 3" descr="A robot holding a tray&#10;&#10;Description automatically generated">
            <a:extLst>
              <a:ext uri="{FF2B5EF4-FFF2-40B4-BE49-F238E27FC236}">
                <a16:creationId xmlns:a16="http://schemas.microsoft.com/office/drawing/2014/main" id="{B42E795F-FD99-665C-5397-82057FE30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161" y="1600200"/>
            <a:ext cx="4849678" cy="5257800"/>
          </a:xfrm>
          <a:prstGeom prst="rect">
            <a:avLst/>
          </a:prstGeom>
        </p:spPr>
      </p:pic>
    </p:spTree>
    <p:extLst>
      <p:ext uri="{BB962C8B-B14F-4D97-AF65-F5344CB8AC3E}">
        <p14:creationId xmlns:p14="http://schemas.microsoft.com/office/powerpoint/2010/main" val="1638983041"/>
      </p:ext>
    </p:extLst>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64" y="304800"/>
            <a:ext cx="8305800" cy="609600"/>
          </a:xfrm>
        </p:spPr>
        <p:txBody>
          <a:bodyPr/>
          <a:lstStyle/>
          <a:p>
            <a:r>
              <a:rPr lang="en-US" dirty="0"/>
              <a:t>Service Snapshot: </a:t>
            </a:r>
            <a:r>
              <a:rPr lang="en-US" sz="2800" dirty="0"/>
              <a:t>Employing virtual reality to enhance the customer experience</a:t>
            </a:r>
            <a:br>
              <a:rPr lang="en-US" sz="2800" dirty="0"/>
            </a:br>
            <a:endParaRPr lang="en-US" sz="2400" dirty="0">
              <a:effectLst/>
            </a:endParaRPr>
          </a:p>
        </p:txBody>
      </p:sp>
      <p:sp>
        <p:nvSpPr>
          <p:cNvPr id="4" name="Rectangle 3"/>
          <p:cNvSpPr/>
          <p:nvPr/>
        </p:nvSpPr>
        <p:spPr>
          <a:xfrm>
            <a:off x="1143000" y="1219200"/>
            <a:ext cx="5257800" cy="5293757"/>
          </a:xfrm>
          <a:prstGeom prst="rect">
            <a:avLst/>
          </a:prstGeom>
        </p:spPr>
        <p:txBody>
          <a:bodyPr wrap="square">
            <a:spAutoFit/>
          </a:bodyPr>
          <a:lstStyle/>
          <a:p>
            <a:pPr marL="285750" indent="-285750">
              <a:spcBef>
                <a:spcPts val="600"/>
              </a:spcBef>
              <a:spcAft>
                <a:spcPts val="600"/>
              </a:spcAft>
              <a:buFont typeface="Courier New" pitchFamily="49" charset="0"/>
              <a:buChar char="o"/>
            </a:pPr>
            <a:r>
              <a:rPr lang="en-US" dirty="0">
                <a:latin typeface="+mn-lt"/>
              </a:rPr>
              <a:t>One relatively new method of enhancing the customer experience is virtual reality </a:t>
            </a:r>
          </a:p>
          <a:p>
            <a:pPr marL="285750" indent="-285750">
              <a:spcBef>
                <a:spcPts val="600"/>
              </a:spcBef>
              <a:spcAft>
                <a:spcPts val="600"/>
              </a:spcAft>
              <a:buFont typeface="Courier New" pitchFamily="49" charset="0"/>
              <a:buChar char="o"/>
            </a:pPr>
            <a:r>
              <a:rPr lang="en-US" dirty="0">
                <a:latin typeface="+mn-lt"/>
              </a:rPr>
              <a:t>Destination marketing using virtual reality is gathering momentum (</a:t>
            </a:r>
            <a:r>
              <a:rPr lang="en-US" dirty="0" err="1">
                <a:latin typeface="+mn-lt"/>
              </a:rPr>
              <a:t>eg</a:t>
            </a:r>
            <a:r>
              <a:rPr lang="en-US" dirty="0">
                <a:latin typeface="+mn-lt"/>
              </a:rPr>
              <a:t>. British Columbia in Canada) </a:t>
            </a:r>
          </a:p>
          <a:p>
            <a:pPr marL="285750" indent="-285750">
              <a:spcBef>
                <a:spcPts val="600"/>
              </a:spcBef>
              <a:spcAft>
                <a:spcPts val="600"/>
              </a:spcAft>
              <a:buFont typeface="Courier New" pitchFamily="49" charset="0"/>
              <a:buChar char="o"/>
            </a:pPr>
            <a:r>
              <a:rPr lang="en-US" dirty="0">
                <a:latin typeface="+mn-lt"/>
              </a:rPr>
              <a:t>In the theme park sector, Six Flags and Samsung launched virtual reality roller coasters at nine theme parks across the U.S.</a:t>
            </a:r>
          </a:p>
          <a:p>
            <a:pPr marL="285750" indent="-285750">
              <a:spcBef>
                <a:spcPts val="600"/>
              </a:spcBef>
              <a:spcAft>
                <a:spcPts val="600"/>
              </a:spcAft>
              <a:buFont typeface="Courier New" pitchFamily="49" charset="0"/>
              <a:buChar char="o"/>
            </a:pPr>
            <a:r>
              <a:rPr lang="en-US" dirty="0">
                <a:latin typeface="+mn-lt"/>
              </a:rPr>
              <a:t>During the COVID-19 pandemic, a number of destinations employed virtual reality to engage with consumers remotely while they could not travel. </a:t>
            </a:r>
          </a:p>
          <a:p>
            <a:pPr marL="285750" indent="-285750">
              <a:spcBef>
                <a:spcPts val="600"/>
              </a:spcBef>
              <a:spcAft>
                <a:spcPts val="600"/>
              </a:spcAft>
              <a:buFont typeface="Courier New" pitchFamily="49" charset="0"/>
              <a:buChar char="o"/>
            </a:pPr>
            <a:r>
              <a:rPr lang="en-GB" sz="1800" dirty="0">
                <a:effectLst/>
                <a:latin typeface="+mn-lt"/>
              </a:rPr>
              <a:t>Finally, in the sporting events industry, VR companies are creating new ways of enhancing fan experiences. </a:t>
            </a:r>
            <a:endParaRPr lang="en-GB" dirty="0">
              <a:latin typeface="+mn-lt"/>
            </a:endParaRPr>
          </a:p>
          <a:p>
            <a:pPr marL="285750" indent="-285750">
              <a:spcBef>
                <a:spcPts val="600"/>
              </a:spcBef>
              <a:spcAft>
                <a:spcPts val="600"/>
              </a:spcAft>
              <a:buFont typeface="Courier New" pitchFamily="49" charset="0"/>
              <a:buChar char="o"/>
            </a:pP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7046" y="1981200"/>
            <a:ext cx="2584554" cy="3810000"/>
          </a:xfrm>
          <a:prstGeom prst="rect">
            <a:avLst/>
          </a:prstGeom>
        </p:spPr>
      </p:pic>
    </p:spTree>
    <p:extLst>
      <p:ext uri="{BB962C8B-B14F-4D97-AF65-F5344CB8AC3E}">
        <p14:creationId xmlns:p14="http://schemas.microsoft.com/office/powerpoint/2010/main" val="1470275713"/>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04800" y="304800"/>
            <a:ext cx="8839200" cy="609600"/>
          </a:xfrm>
        </p:spPr>
        <p:txBody>
          <a:bodyPr/>
          <a:lstStyle/>
          <a:p>
            <a:pPr algn="ctr"/>
            <a:r>
              <a:rPr lang="en-US" dirty="0"/>
              <a:t>Delivering service through electronic channels and robots</a:t>
            </a:r>
            <a:r>
              <a:rPr lang="en-CA" dirty="0"/>
              <a:t> </a:t>
            </a:r>
            <a:endParaRPr lang="en-US" dirty="0"/>
          </a:p>
        </p:txBody>
      </p:sp>
      <p:sp>
        <p:nvSpPr>
          <p:cNvPr id="2" name="Rectangle 1"/>
          <p:cNvSpPr/>
          <p:nvPr/>
        </p:nvSpPr>
        <p:spPr>
          <a:xfrm>
            <a:off x="1694985" y="1447799"/>
            <a:ext cx="6248400" cy="1985159"/>
          </a:xfrm>
          <a:prstGeom prst="rect">
            <a:avLst/>
          </a:prstGeom>
        </p:spPr>
        <p:txBody>
          <a:bodyPr wrap="square">
            <a:spAutoFit/>
          </a:bodyPr>
          <a:lstStyle/>
          <a:p>
            <a:pPr marL="285750" indent="-285750">
              <a:spcBef>
                <a:spcPts val="600"/>
              </a:spcBef>
              <a:spcAft>
                <a:spcPts val="600"/>
              </a:spcAft>
              <a:buFont typeface="Courier New" pitchFamily="49" charset="0"/>
              <a:buChar char="o"/>
            </a:pPr>
            <a:r>
              <a:rPr lang="en-US" dirty="0"/>
              <a:t>Self-serve facilities will continue to evolve and play a more important role in service delivery</a:t>
            </a:r>
          </a:p>
          <a:p>
            <a:pPr marL="285750" indent="-285750">
              <a:spcBef>
                <a:spcPts val="600"/>
              </a:spcBef>
              <a:spcAft>
                <a:spcPts val="600"/>
              </a:spcAft>
              <a:buFont typeface="Courier New" pitchFamily="49" charset="0"/>
              <a:buChar char="o"/>
            </a:pPr>
            <a:r>
              <a:rPr lang="en-US" dirty="0"/>
              <a:t>There are both advantages and disadvantages to this</a:t>
            </a:r>
          </a:p>
          <a:p>
            <a:endParaRPr lang="en-GB" dirty="0"/>
          </a:p>
          <a:p>
            <a:endParaRPr lang="en-US" dirty="0"/>
          </a:p>
          <a:p>
            <a:endParaRPr lang="en-US" dirty="0"/>
          </a:p>
        </p:txBody>
      </p:sp>
      <p:pic>
        <p:nvPicPr>
          <p:cNvPr id="3" name="Picture 2"/>
          <p:cNvPicPr>
            <a:picLocks noChangeAspect="1"/>
          </p:cNvPicPr>
          <p:nvPr/>
        </p:nvPicPr>
        <p:blipFill>
          <a:blip r:embed="rId2"/>
          <a:stretch>
            <a:fillRect/>
          </a:stretch>
        </p:blipFill>
        <p:spPr>
          <a:xfrm>
            <a:off x="1219200" y="2895600"/>
            <a:ext cx="6858000" cy="3556000"/>
          </a:xfrm>
          <a:prstGeom prst="rect">
            <a:avLst/>
          </a:prstGeom>
        </p:spPr>
      </p:pic>
    </p:spTree>
    <p:extLst>
      <p:ext uri="{BB962C8B-B14F-4D97-AF65-F5344CB8AC3E}">
        <p14:creationId xmlns:p14="http://schemas.microsoft.com/office/powerpoint/2010/main" val="620648727"/>
      </p:ext>
    </p:extLst>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976" y="381000"/>
            <a:ext cx="8278201" cy="609600"/>
          </a:xfrm>
        </p:spPr>
        <p:txBody>
          <a:bodyPr/>
          <a:lstStyle/>
          <a:p>
            <a:pPr algn="ctr"/>
            <a:r>
              <a:rPr lang="en-CA" sz="2800" dirty="0"/>
              <a:t>Advantages and disadvantages </a:t>
            </a:r>
            <a:br>
              <a:rPr lang="en-CA" sz="2800" dirty="0"/>
            </a:br>
            <a:r>
              <a:rPr lang="en-CA" sz="2800" dirty="0"/>
              <a:t>of electronic distribution of services</a:t>
            </a:r>
            <a:endParaRPr lang="en-US" sz="2800" dirty="0"/>
          </a:p>
        </p:txBody>
      </p:sp>
      <p:sp>
        <p:nvSpPr>
          <p:cNvPr id="4" name="Rectangle 3"/>
          <p:cNvSpPr/>
          <p:nvPr/>
        </p:nvSpPr>
        <p:spPr>
          <a:xfrm>
            <a:off x="4651778" y="6248400"/>
            <a:ext cx="4388922" cy="261610"/>
          </a:xfrm>
          <a:prstGeom prst="rect">
            <a:avLst/>
          </a:prstGeom>
        </p:spPr>
        <p:txBody>
          <a:bodyPr wrap="square">
            <a:spAutoFit/>
          </a:bodyPr>
          <a:lstStyle/>
          <a:p>
            <a:pPr algn="r"/>
            <a:r>
              <a:rPr lang="en-US" sz="1100" b="1" dirty="0"/>
              <a:t>Table 9.1</a:t>
            </a:r>
            <a:r>
              <a:rPr lang="en-US" sz="1100" dirty="0"/>
              <a:t> (Source: </a:t>
            </a:r>
            <a:r>
              <a:rPr lang="en-CA" sz="1100" dirty="0"/>
              <a:t>Adapted from Harris and Goode, 2010</a:t>
            </a:r>
            <a:r>
              <a:rPr lang="en-US" sz="1100" dirty="0"/>
              <a:t>)</a:t>
            </a: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103" b="9830"/>
          <a:stretch/>
        </p:blipFill>
        <p:spPr bwMode="auto">
          <a:xfrm>
            <a:off x="1063968" y="1371600"/>
            <a:ext cx="7927632"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16604"/>
      </p:ext>
    </p:extLst>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1FA81-945D-5F25-9112-EDA6C716301D}"/>
              </a:ext>
            </a:extLst>
          </p:cNvPr>
          <p:cNvSpPr>
            <a:spLocks noGrp="1"/>
          </p:cNvSpPr>
          <p:nvPr>
            <p:ph type="title"/>
          </p:nvPr>
        </p:nvSpPr>
        <p:spPr>
          <a:xfrm>
            <a:off x="762000" y="0"/>
            <a:ext cx="8077200" cy="1828800"/>
          </a:xfrm>
        </p:spPr>
        <p:txBody>
          <a:bodyPr/>
          <a:lstStyle/>
          <a:p>
            <a:r>
              <a:rPr lang="en-GB" sz="3600" dirty="0">
                <a:effectLst/>
              </a:rPr>
              <a:t>Consumer preference for human interaction in service settings </a:t>
            </a:r>
            <a:br>
              <a:rPr lang="en-GB" dirty="0"/>
            </a:br>
            <a:endParaRPr lang="en-US" dirty="0"/>
          </a:p>
        </p:txBody>
      </p:sp>
      <p:pic>
        <p:nvPicPr>
          <p:cNvPr id="4" name="Picture 3">
            <a:extLst>
              <a:ext uri="{FF2B5EF4-FFF2-40B4-BE49-F238E27FC236}">
                <a16:creationId xmlns:a16="http://schemas.microsoft.com/office/drawing/2014/main" id="{D09E20C4-E164-C88F-EF54-98302CA74C87}"/>
              </a:ext>
            </a:extLst>
          </p:cNvPr>
          <p:cNvPicPr>
            <a:picLocks noChangeAspect="1"/>
          </p:cNvPicPr>
          <p:nvPr/>
        </p:nvPicPr>
        <p:blipFill>
          <a:blip r:embed="rId2"/>
          <a:stretch>
            <a:fillRect/>
          </a:stretch>
        </p:blipFill>
        <p:spPr>
          <a:xfrm>
            <a:off x="304800" y="1524000"/>
            <a:ext cx="8610600" cy="4371975"/>
          </a:xfrm>
          <a:prstGeom prst="rect">
            <a:avLst/>
          </a:prstGeom>
        </p:spPr>
      </p:pic>
    </p:spTree>
    <p:extLst>
      <p:ext uri="{BB962C8B-B14F-4D97-AF65-F5344CB8AC3E}">
        <p14:creationId xmlns:p14="http://schemas.microsoft.com/office/powerpoint/2010/main" val="2000797937"/>
      </p:ext>
    </p:extLst>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AAB5-706C-DBEF-CA9E-B5CE3B3A3130}"/>
              </a:ext>
            </a:extLst>
          </p:cNvPr>
          <p:cNvSpPr>
            <a:spLocks noGrp="1"/>
          </p:cNvSpPr>
          <p:nvPr>
            <p:ph type="title"/>
          </p:nvPr>
        </p:nvSpPr>
        <p:spPr>
          <a:xfrm>
            <a:off x="0" y="0"/>
            <a:ext cx="8763000" cy="1371600"/>
          </a:xfrm>
        </p:spPr>
        <p:txBody>
          <a:bodyPr/>
          <a:lstStyle/>
          <a:p>
            <a:pPr algn="ctr"/>
            <a:r>
              <a:rPr lang="en-GB" sz="3600" b="1" dirty="0">
                <a:effectLst/>
              </a:rPr>
              <a:t>The impact of AI on customer service </a:t>
            </a:r>
            <a:br>
              <a:rPr lang="en-GB" dirty="0"/>
            </a:br>
            <a:endParaRPr lang="en-US" dirty="0"/>
          </a:p>
        </p:txBody>
      </p:sp>
      <p:sp>
        <p:nvSpPr>
          <p:cNvPr id="3" name="Content Placeholder 2">
            <a:extLst>
              <a:ext uri="{FF2B5EF4-FFF2-40B4-BE49-F238E27FC236}">
                <a16:creationId xmlns:a16="http://schemas.microsoft.com/office/drawing/2014/main" id="{5CFAD146-D6A2-0C9D-8BEC-DDF51A303E63}"/>
              </a:ext>
            </a:extLst>
          </p:cNvPr>
          <p:cNvSpPr>
            <a:spLocks noGrp="1"/>
          </p:cNvSpPr>
          <p:nvPr>
            <p:ph idx="1"/>
          </p:nvPr>
        </p:nvSpPr>
        <p:spPr>
          <a:xfrm>
            <a:off x="685800" y="914400"/>
            <a:ext cx="8229600" cy="5943600"/>
          </a:xfrm>
        </p:spPr>
        <p:txBody>
          <a:bodyPr/>
          <a:lstStyle/>
          <a:p>
            <a:pPr>
              <a:buFont typeface="Courier New" panose="02070309020205020404" pitchFamily="49" charset="0"/>
              <a:buChar char="o"/>
            </a:pPr>
            <a:r>
              <a:rPr lang="en-GB" sz="2000" b="0" dirty="0">
                <a:effectLst/>
              </a:rPr>
              <a:t>AI is transforming the customer service landscape at lightning speed </a:t>
            </a:r>
          </a:p>
          <a:p>
            <a:pPr>
              <a:buFont typeface="Courier New" panose="02070309020205020404" pitchFamily="49" charset="0"/>
              <a:buChar char="o"/>
            </a:pPr>
            <a:r>
              <a:rPr lang="en-GB" sz="2000" b="0" dirty="0"/>
              <a:t>A</a:t>
            </a:r>
            <a:r>
              <a:rPr lang="en-GB" sz="2000" b="0" dirty="0">
                <a:effectLst/>
              </a:rPr>
              <a:t>lmost half of customer support teams are already using AI, and 70% of executives are planning to invest in AI for customer service in the future.</a:t>
            </a:r>
          </a:p>
          <a:p>
            <a:pPr>
              <a:buFont typeface="Courier New" panose="02070309020205020404" pitchFamily="49" charset="0"/>
              <a:buChar char="o"/>
            </a:pPr>
            <a:r>
              <a:rPr lang="en-GB" sz="2000" b="0" dirty="0">
                <a:effectLst/>
              </a:rPr>
              <a:t>Now that customers know how AI can improve their support experience, they are not willing to wait around for anything less. </a:t>
            </a:r>
            <a:endParaRPr lang="en-GB" sz="2000" b="0" dirty="0"/>
          </a:p>
          <a:p>
            <a:pPr>
              <a:buFont typeface="Courier New" panose="02070309020205020404" pitchFamily="49" charset="0"/>
              <a:buChar char="o"/>
            </a:pPr>
            <a:r>
              <a:rPr lang="en-GB" sz="2000" b="0" dirty="0">
                <a:effectLst/>
              </a:rPr>
              <a:t>In tourism, AI technology has become an indispensable tool, driving efficiency gains and elevating the quality of customer service</a:t>
            </a:r>
            <a:endParaRPr lang="en-GB" sz="2000" b="0" dirty="0"/>
          </a:p>
          <a:p>
            <a:pPr>
              <a:buFont typeface="Courier New" panose="02070309020205020404" pitchFamily="49" charset="0"/>
              <a:buChar char="o"/>
            </a:pPr>
            <a:r>
              <a:rPr lang="en-GB" sz="2000" b="0" dirty="0">
                <a:effectLst/>
              </a:rPr>
              <a:t>Hospitality businesses have also recognized the potential of AI to optimize their operations and enhance guest experiences </a:t>
            </a:r>
            <a:endParaRPr lang="en-GB" sz="2000" b="0" dirty="0"/>
          </a:p>
          <a:p>
            <a:pPr>
              <a:buFont typeface="Courier New" panose="02070309020205020404" pitchFamily="49" charset="0"/>
              <a:buChar char="o"/>
            </a:pPr>
            <a:r>
              <a:rPr lang="en-GB" sz="2000" b="0" dirty="0">
                <a:effectLst/>
              </a:rPr>
              <a:t>One of the most notable applications of AI in this sector is the deployment of chatbots and virtual concierges. </a:t>
            </a:r>
            <a:endParaRPr lang="en-GB" sz="2000" b="0" dirty="0"/>
          </a:p>
          <a:p>
            <a:pPr>
              <a:buFont typeface="Courier New" panose="02070309020205020404" pitchFamily="49" charset="0"/>
              <a:buChar char="o"/>
            </a:pPr>
            <a:r>
              <a:rPr lang="en-GB" sz="2000" b="0" dirty="0">
                <a:effectLst/>
              </a:rPr>
              <a:t>AI is also influencing human resource management in the hospitality sector </a:t>
            </a:r>
            <a:endParaRPr lang="en-GB" sz="2000" b="0" dirty="0"/>
          </a:p>
          <a:p>
            <a:pPr>
              <a:buFont typeface="Courier New" panose="02070309020205020404" pitchFamily="49" charset="0"/>
              <a:buChar char="o"/>
            </a:pPr>
            <a:r>
              <a:rPr lang="en-GB" sz="2000" b="0" dirty="0">
                <a:effectLst/>
              </a:rPr>
              <a:t>Naturally, the adoption of AI technology brings significant concerns – the key one being that employees will lose their jobs (see next slide)</a:t>
            </a:r>
            <a:endParaRPr lang="en-GB" sz="2000" dirty="0"/>
          </a:p>
          <a:p>
            <a:endParaRPr lang="en-GB" dirty="0"/>
          </a:p>
          <a:p>
            <a:endParaRPr lang="en-US" dirty="0"/>
          </a:p>
        </p:txBody>
      </p:sp>
    </p:spTree>
    <p:extLst>
      <p:ext uri="{BB962C8B-B14F-4D97-AF65-F5344CB8AC3E}">
        <p14:creationId xmlns:p14="http://schemas.microsoft.com/office/powerpoint/2010/main" val="1489305898"/>
      </p:ext>
    </p:extLst>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A199A-85E9-C04C-1B2A-D6880EE41C21}"/>
              </a:ext>
            </a:extLst>
          </p:cNvPr>
          <p:cNvSpPr>
            <a:spLocks noGrp="1"/>
          </p:cNvSpPr>
          <p:nvPr>
            <p:ph type="title"/>
          </p:nvPr>
        </p:nvSpPr>
        <p:spPr/>
        <p:txBody>
          <a:bodyPr/>
          <a:lstStyle/>
          <a:p>
            <a:endParaRPr lang="en-US"/>
          </a:p>
        </p:txBody>
      </p:sp>
      <p:pic>
        <p:nvPicPr>
          <p:cNvPr id="4" name="Picture 3" descr="A screenshot of a computer screen&#10;&#10;Description automatically generated">
            <a:extLst>
              <a:ext uri="{FF2B5EF4-FFF2-40B4-BE49-F238E27FC236}">
                <a16:creationId xmlns:a16="http://schemas.microsoft.com/office/drawing/2014/main" id="{037F1FD5-BFBB-E32F-6715-853A5F197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1295400"/>
            <a:ext cx="9137650" cy="4853696"/>
          </a:xfrm>
          <a:prstGeom prst="rect">
            <a:avLst/>
          </a:prstGeom>
        </p:spPr>
      </p:pic>
    </p:spTree>
    <p:extLst>
      <p:ext uri="{BB962C8B-B14F-4D97-AF65-F5344CB8AC3E}">
        <p14:creationId xmlns:p14="http://schemas.microsoft.com/office/powerpoint/2010/main" val="1931009682"/>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9113520" cy="990600"/>
          </a:xfrm>
        </p:spPr>
        <p:txBody>
          <a:bodyPr/>
          <a:lstStyle/>
          <a:p>
            <a:pPr algn="ctr"/>
            <a:r>
              <a:rPr lang="en-US" dirty="0"/>
              <a:t>Case Study: </a:t>
            </a:r>
            <a:r>
              <a:rPr lang="en-US" dirty="0" err="1"/>
              <a:t>Romie</a:t>
            </a:r>
            <a:r>
              <a:rPr lang="en-US" dirty="0"/>
              <a:t>, the ‘roaming’ AI travel buddy</a:t>
            </a:r>
            <a:br>
              <a:rPr lang="en-CA" sz="2800" dirty="0"/>
            </a:br>
            <a:endParaRPr lang="en-US" sz="2400" dirty="0"/>
          </a:p>
        </p:txBody>
      </p:sp>
      <p:pic>
        <p:nvPicPr>
          <p:cNvPr id="6" name="Picture 5" descr="A screenshot of a phone&#10;&#10;Description automatically generated">
            <a:extLst>
              <a:ext uri="{FF2B5EF4-FFF2-40B4-BE49-F238E27FC236}">
                <a16:creationId xmlns:a16="http://schemas.microsoft.com/office/drawing/2014/main" id="{B3DC1B6A-79C1-02F4-81DE-6489970AE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461541"/>
            <a:ext cx="2590799" cy="5091659"/>
          </a:xfrm>
          <a:prstGeom prst="rect">
            <a:avLst/>
          </a:prstGeom>
        </p:spPr>
      </p:pic>
      <p:sp>
        <p:nvSpPr>
          <p:cNvPr id="8" name="TextBox 7">
            <a:extLst>
              <a:ext uri="{FF2B5EF4-FFF2-40B4-BE49-F238E27FC236}">
                <a16:creationId xmlns:a16="http://schemas.microsoft.com/office/drawing/2014/main" id="{2B14FC9C-C15B-5D97-5252-DC13A5D1FA4B}"/>
              </a:ext>
            </a:extLst>
          </p:cNvPr>
          <p:cNvSpPr txBox="1"/>
          <p:nvPr/>
        </p:nvSpPr>
        <p:spPr>
          <a:xfrm>
            <a:off x="533400" y="1447800"/>
            <a:ext cx="5867401" cy="5262979"/>
          </a:xfrm>
          <a:prstGeom prst="rect">
            <a:avLst/>
          </a:prstGeom>
          <a:noFill/>
        </p:spPr>
        <p:txBody>
          <a:bodyPr wrap="square">
            <a:spAutoFit/>
          </a:bodyPr>
          <a:lstStyle/>
          <a:p>
            <a:pPr marL="285750" indent="-285750">
              <a:buFont typeface="Courier New" panose="02070309020205020404" pitchFamily="49" charset="0"/>
              <a:buChar char="o"/>
            </a:pPr>
            <a:r>
              <a:rPr lang="en-GB" sz="2000" dirty="0">
                <a:effectLst/>
                <a:latin typeface="+mn-lt"/>
              </a:rPr>
              <a:t>Expedia’s </a:t>
            </a:r>
            <a:r>
              <a:rPr lang="en-GB" sz="2000" dirty="0" err="1">
                <a:effectLst/>
                <a:latin typeface="+mn-lt"/>
              </a:rPr>
              <a:t>Romie</a:t>
            </a:r>
            <a:r>
              <a:rPr lang="en-GB" sz="2000" dirty="0">
                <a:effectLst/>
                <a:latin typeface="+mn-lt"/>
              </a:rPr>
              <a:t> assists with planning, shopping and booking, serving as a travel agent, concierge and personal assistant, all in one. </a:t>
            </a:r>
          </a:p>
          <a:p>
            <a:pPr marL="285750" indent="-285750">
              <a:buFont typeface="Courier New" panose="02070309020205020404" pitchFamily="49" charset="0"/>
              <a:buChar char="o"/>
            </a:pPr>
            <a:r>
              <a:rPr lang="en-GB" sz="2000" dirty="0">
                <a:effectLst/>
                <a:latin typeface="+mn-lt"/>
              </a:rPr>
              <a:t>Like the ideal travel companion, </a:t>
            </a:r>
            <a:r>
              <a:rPr lang="en-GB" sz="2000" dirty="0" err="1">
                <a:effectLst/>
                <a:latin typeface="+mn-lt"/>
              </a:rPr>
              <a:t>Romie</a:t>
            </a:r>
            <a:r>
              <a:rPr lang="en-GB" sz="2000" dirty="0">
                <a:effectLst/>
                <a:latin typeface="+mn-lt"/>
              </a:rPr>
              <a:t> gets progressively intelligent — learning who you are, remembering what type of trips you like, and even if you prefer Italian food and boutique hotels or an afternoon hiking through nature. </a:t>
            </a:r>
          </a:p>
          <a:p>
            <a:pPr marL="285750" indent="-285750">
              <a:buFont typeface="Courier New" panose="02070309020205020404" pitchFamily="49" charset="0"/>
              <a:buChar char="o"/>
            </a:pPr>
            <a:r>
              <a:rPr lang="en-GB" sz="2000" dirty="0">
                <a:effectLst/>
                <a:latin typeface="+mn-lt"/>
              </a:rPr>
              <a:t>“</a:t>
            </a:r>
            <a:r>
              <a:rPr lang="en-GB" sz="2000" i="1" dirty="0">
                <a:effectLst/>
                <a:latin typeface="+mn-lt"/>
              </a:rPr>
              <a:t>We believe in re-imagining the </a:t>
            </a:r>
            <a:r>
              <a:rPr lang="en-GB" sz="2000" i="1" dirty="0" err="1">
                <a:effectLst/>
                <a:latin typeface="+mn-lt"/>
              </a:rPr>
              <a:t>traveler</a:t>
            </a:r>
            <a:r>
              <a:rPr lang="en-GB" sz="2000" i="1" dirty="0">
                <a:effectLst/>
                <a:latin typeface="+mn-lt"/>
              </a:rPr>
              <a:t> experience, and then using the latest in AI to bring it to life, and with </a:t>
            </a:r>
            <a:r>
              <a:rPr lang="en-GB" sz="2000" i="1" dirty="0" err="1">
                <a:effectLst/>
                <a:latin typeface="+mn-lt"/>
              </a:rPr>
              <a:t>Romie</a:t>
            </a:r>
            <a:r>
              <a:rPr lang="en-GB" sz="2000" i="1" dirty="0">
                <a:effectLst/>
                <a:latin typeface="+mn-lt"/>
              </a:rPr>
              <a:t>, we’ve done just that”</a:t>
            </a:r>
          </a:p>
          <a:p>
            <a:pPr marL="285750" indent="-285750">
              <a:buFont typeface="Courier New" panose="02070309020205020404" pitchFamily="49" charset="0"/>
              <a:buChar char="o"/>
            </a:pPr>
            <a:r>
              <a:rPr lang="en-GB" sz="2000" dirty="0" err="1">
                <a:effectLst/>
                <a:latin typeface="+mn-lt"/>
              </a:rPr>
              <a:t>Romie</a:t>
            </a:r>
            <a:r>
              <a:rPr lang="en-GB" sz="2000" dirty="0">
                <a:effectLst/>
                <a:latin typeface="+mn-lt"/>
              </a:rPr>
              <a:t> is just one of many innovations introduced by Expedia in recent years to take advantage of AI. </a:t>
            </a:r>
            <a:endParaRPr lang="en-GB" sz="2000" dirty="0">
              <a:latin typeface="+mn-lt"/>
            </a:endParaRPr>
          </a:p>
          <a:p>
            <a:endParaRPr lang="en-GB" i="1" dirty="0"/>
          </a:p>
          <a:p>
            <a:pPr marL="285750" indent="-285750">
              <a:buFont typeface="Courier New" panose="02070309020205020404" pitchFamily="49" charset="0"/>
              <a:buChar char="o"/>
            </a:pPr>
            <a:endParaRPr lang="en-GB" dirty="0"/>
          </a:p>
        </p:txBody>
      </p:sp>
    </p:spTree>
    <p:extLst>
      <p:ext uri="{BB962C8B-B14F-4D97-AF65-F5344CB8AC3E}">
        <p14:creationId xmlns:p14="http://schemas.microsoft.com/office/powerpoint/2010/main" val="2828247528"/>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382000" cy="609600"/>
          </a:xfrm>
        </p:spPr>
        <p:txBody>
          <a:bodyPr/>
          <a:lstStyle/>
          <a:p>
            <a:pPr algn="ctr"/>
            <a:r>
              <a:rPr lang="en-US" dirty="0"/>
              <a:t>Topics Covered</a:t>
            </a:r>
          </a:p>
        </p:txBody>
      </p:sp>
      <p:sp>
        <p:nvSpPr>
          <p:cNvPr id="4" name="Content Placeholder 3"/>
          <p:cNvSpPr>
            <a:spLocks noGrp="1"/>
          </p:cNvSpPr>
          <p:nvPr>
            <p:ph idx="1"/>
          </p:nvPr>
        </p:nvSpPr>
        <p:spPr>
          <a:xfrm>
            <a:off x="990600" y="1219200"/>
            <a:ext cx="8153400" cy="5334000"/>
          </a:xfrm>
        </p:spPr>
        <p:txBody>
          <a:bodyPr/>
          <a:lstStyle/>
          <a:p>
            <a:pPr>
              <a:spcAft>
                <a:spcPts val="600"/>
              </a:spcAft>
              <a:buFont typeface="Courier New" pitchFamily="49" charset="0"/>
              <a:buChar char="o"/>
            </a:pPr>
            <a:r>
              <a:rPr lang="en-US" b="0" dirty="0"/>
              <a:t>The impact of technological developments on tourism and hospitality</a:t>
            </a:r>
          </a:p>
          <a:p>
            <a:pPr>
              <a:spcAft>
                <a:spcPts val="600"/>
              </a:spcAft>
              <a:buFont typeface="Courier New" pitchFamily="49" charset="0"/>
              <a:buChar char="o"/>
            </a:pPr>
            <a:r>
              <a:rPr lang="en-US" b="0" dirty="0"/>
              <a:t>Technology and the consumer decision journey </a:t>
            </a:r>
          </a:p>
          <a:p>
            <a:pPr>
              <a:spcAft>
                <a:spcPts val="600"/>
              </a:spcAft>
              <a:buFont typeface="Courier New" pitchFamily="49" charset="0"/>
              <a:buChar char="o"/>
            </a:pPr>
            <a:r>
              <a:rPr lang="en-GB" b="0" dirty="0">
                <a:effectLst/>
                <a:ea typeface="Times New Roman" panose="02020603050405020304" pitchFamily="18" charset="0"/>
              </a:rPr>
              <a:t>Delivering service through electronic and robotic channels</a:t>
            </a:r>
          </a:p>
          <a:p>
            <a:pPr>
              <a:spcAft>
                <a:spcPts val="600"/>
              </a:spcAft>
              <a:buFont typeface="Courier New" pitchFamily="49" charset="0"/>
              <a:buChar char="o"/>
            </a:pPr>
            <a:r>
              <a:rPr lang="en-GB" b="0" dirty="0">
                <a:ea typeface="Times New Roman" panose="02020603050405020304" pitchFamily="18" charset="0"/>
              </a:rPr>
              <a:t>The impact of artificial intelligence (AI) on customer service</a:t>
            </a:r>
            <a:endParaRPr lang="en-GB" b="0" dirty="0">
              <a:effectLst/>
              <a:ea typeface="Times New Roman" panose="02020603050405020304" pitchFamily="18" charset="0"/>
            </a:endParaRPr>
          </a:p>
          <a:p>
            <a:pPr>
              <a:spcAft>
                <a:spcPts val="600"/>
              </a:spcAft>
              <a:buFont typeface="Courier New" pitchFamily="49" charset="0"/>
              <a:buChar char="o"/>
            </a:pPr>
            <a:endParaRPr lang="en-US" b="0" dirty="0"/>
          </a:p>
          <a:p>
            <a:pPr>
              <a:spcAft>
                <a:spcPts val="600"/>
              </a:spcAft>
              <a:buFont typeface="Courier New" pitchFamily="49" charset="0"/>
              <a:buChar char="o"/>
            </a:pPr>
            <a:endParaRPr lang="en-CA" b="0" dirty="0"/>
          </a:p>
          <a:p>
            <a:pPr>
              <a:buFont typeface="Courier New" pitchFamily="49" charset="0"/>
              <a:buChar char="o"/>
            </a:pPr>
            <a:endParaRPr lang="en-CA" b="0" dirty="0"/>
          </a:p>
        </p:txBody>
      </p:sp>
    </p:spTree>
    <p:extLst>
      <p:ext uri="{BB962C8B-B14F-4D97-AF65-F5344CB8AC3E}">
        <p14:creationId xmlns:p14="http://schemas.microsoft.com/office/powerpoint/2010/main" val="3712243137"/>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8153401" cy="609600"/>
          </a:xfrm>
        </p:spPr>
        <p:txBody>
          <a:bodyPr/>
          <a:lstStyle/>
          <a:p>
            <a:pPr algn="ctr"/>
            <a:r>
              <a:rPr lang="en-US" sz="2800" dirty="0"/>
              <a:t>‘At Your Service’ Spotlight: </a:t>
            </a:r>
            <a:br>
              <a:rPr lang="en-US" sz="2800" dirty="0"/>
            </a:br>
            <a:r>
              <a:rPr lang="en-US" sz="2800" dirty="0"/>
              <a:t>Leveraging social media at Bonnaroo Music Festival </a:t>
            </a:r>
            <a:br>
              <a:rPr lang="en-US" sz="2800" dirty="0"/>
            </a:br>
            <a:br>
              <a:rPr lang="en-US" sz="2800" dirty="0"/>
            </a:br>
            <a:endParaRPr lang="en-US" sz="2800" dirty="0"/>
          </a:p>
        </p:txBody>
      </p:sp>
      <p:sp>
        <p:nvSpPr>
          <p:cNvPr id="4" name="Rectangle 3"/>
          <p:cNvSpPr/>
          <p:nvPr/>
        </p:nvSpPr>
        <p:spPr>
          <a:xfrm>
            <a:off x="838200" y="1143000"/>
            <a:ext cx="8153401" cy="707886"/>
          </a:xfrm>
          <a:prstGeom prst="rect">
            <a:avLst/>
          </a:prstGeom>
        </p:spPr>
        <p:txBody>
          <a:bodyPr wrap="square">
            <a:spAutoFit/>
          </a:bodyPr>
          <a:lstStyle/>
          <a:p>
            <a:pPr algn="ctr"/>
            <a:r>
              <a:rPr lang="en-US" sz="2000" dirty="0"/>
              <a:t> </a:t>
            </a:r>
            <a:endParaRPr lang="en-US" sz="2000" i="1" dirty="0"/>
          </a:p>
          <a:p>
            <a:r>
              <a:rPr lang="en-US" sz="2000" i="1" dirty="0"/>
              <a:t> </a:t>
            </a:r>
          </a:p>
        </p:txBody>
      </p:sp>
      <p:sp>
        <p:nvSpPr>
          <p:cNvPr id="6" name="Rectangle 5"/>
          <p:cNvSpPr/>
          <p:nvPr/>
        </p:nvSpPr>
        <p:spPr>
          <a:xfrm>
            <a:off x="1152063" y="1498223"/>
            <a:ext cx="4791537" cy="5262979"/>
          </a:xfrm>
          <a:prstGeom prst="rect">
            <a:avLst/>
          </a:prstGeom>
        </p:spPr>
        <p:txBody>
          <a:bodyPr wrap="square">
            <a:spAutoFit/>
          </a:bodyPr>
          <a:lstStyle/>
          <a:p>
            <a:pPr marL="285750" indent="-285750">
              <a:spcBef>
                <a:spcPts val="600"/>
              </a:spcBef>
              <a:spcAft>
                <a:spcPts val="600"/>
              </a:spcAft>
              <a:buFont typeface="Courier New" pitchFamily="49" charset="0"/>
              <a:buChar char="o"/>
            </a:pPr>
            <a:r>
              <a:rPr lang="en-US" dirty="0"/>
              <a:t>One of the secrets to the success of music festivals is expert and, increasingly, innovative use of social media marketing aimed at promoting the festivals and encouraging customer loyalty. </a:t>
            </a:r>
          </a:p>
          <a:p>
            <a:pPr marL="285750" indent="-285750">
              <a:spcBef>
                <a:spcPts val="600"/>
              </a:spcBef>
              <a:spcAft>
                <a:spcPts val="600"/>
              </a:spcAft>
              <a:buFont typeface="Courier New" pitchFamily="49" charset="0"/>
              <a:buChar char="o"/>
            </a:pPr>
            <a:r>
              <a:rPr lang="en-US" dirty="0"/>
              <a:t>Rely heavily on aggressive digital marketing campaigns both to generate publicity and attract visitors. Tactics include establishing relationships with bloggers to stimulate excitement for the concerts, leveraging social media sites such as Facebook and Twitter to achieve maximum exposure</a:t>
            </a:r>
          </a:p>
          <a:p>
            <a:pPr marL="285750" indent="-285750">
              <a:spcBef>
                <a:spcPts val="600"/>
              </a:spcBef>
              <a:spcAft>
                <a:spcPts val="600"/>
              </a:spcAft>
              <a:buFont typeface="Courier New" pitchFamily="49" charset="0"/>
              <a:buChar char="o"/>
            </a:pPr>
            <a:r>
              <a:rPr lang="en-US" dirty="0"/>
              <a:t>They also use radio frequency identification (RFID) technology to foster engagement via a wristband. </a:t>
            </a:r>
          </a:p>
          <a:p>
            <a:pPr marL="285750" indent="-285750">
              <a:spcBef>
                <a:spcPts val="600"/>
              </a:spcBef>
              <a:spcAft>
                <a:spcPts val="600"/>
              </a:spcAft>
              <a:buFont typeface="Courier New" pitchFamily="49" charset="0"/>
              <a:buChar char="o"/>
            </a:pPr>
            <a:endParaRPr lang="en-US" dirty="0"/>
          </a:p>
        </p:txBody>
      </p:sp>
      <p:pic>
        <p:nvPicPr>
          <p:cNvPr id="7" name="Picture 6" descr="A group of people walking under a stage&#10;&#10;Description automatically generated">
            <a:extLst>
              <a:ext uri="{FF2B5EF4-FFF2-40B4-BE49-F238E27FC236}">
                <a16:creationId xmlns:a16="http://schemas.microsoft.com/office/drawing/2014/main" id="{52B2A8AF-4E50-44B3-E408-84FB2D32B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9" y="1790075"/>
            <a:ext cx="3048001" cy="4907951"/>
          </a:xfrm>
          <a:prstGeom prst="rect">
            <a:avLst/>
          </a:prstGeom>
        </p:spPr>
      </p:pic>
    </p:spTree>
    <p:extLst>
      <p:ext uri="{BB962C8B-B14F-4D97-AF65-F5344CB8AC3E}">
        <p14:creationId xmlns:p14="http://schemas.microsoft.com/office/powerpoint/2010/main" val="673244210"/>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8305800" cy="609600"/>
          </a:xfrm>
        </p:spPr>
        <p:txBody>
          <a:bodyPr/>
          <a:lstStyle/>
          <a:p>
            <a:pPr algn="ctr"/>
            <a:r>
              <a:rPr lang="en-CA" dirty="0"/>
              <a:t> </a:t>
            </a:r>
            <a:r>
              <a:rPr lang="en-US" dirty="0"/>
              <a:t> </a:t>
            </a:r>
            <a:r>
              <a:rPr lang="en-CA" dirty="0"/>
              <a:t>The impact of technological developments on communication</a:t>
            </a:r>
            <a:br>
              <a:rPr lang="en-US" dirty="0"/>
            </a:br>
            <a:endParaRPr lang="en-US" dirty="0"/>
          </a:p>
        </p:txBody>
      </p:sp>
      <p:sp>
        <p:nvSpPr>
          <p:cNvPr id="4" name="Rectangle 3"/>
          <p:cNvSpPr/>
          <p:nvPr/>
        </p:nvSpPr>
        <p:spPr>
          <a:xfrm>
            <a:off x="1066800" y="1351776"/>
            <a:ext cx="8077200" cy="5555367"/>
          </a:xfrm>
          <a:prstGeom prst="rect">
            <a:avLst/>
          </a:prstGeom>
        </p:spPr>
        <p:txBody>
          <a:bodyPr wrap="square">
            <a:spAutoFit/>
          </a:bodyPr>
          <a:lstStyle/>
          <a:p>
            <a:pPr marL="342900" indent="-342900">
              <a:spcBef>
                <a:spcPts val="600"/>
              </a:spcBef>
              <a:spcAft>
                <a:spcPts val="600"/>
              </a:spcAft>
              <a:buFont typeface="Courier New" panose="02070309020205020404" pitchFamily="49" charset="0"/>
              <a:buChar char="o"/>
            </a:pPr>
            <a:r>
              <a:rPr lang="en-CA" dirty="0"/>
              <a:t>Rapidly changing communications environment </a:t>
            </a:r>
            <a:endParaRPr lang="en-US" dirty="0"/>
          </a:p>
          <a:p>
            <a:pPr marL="800100" lvl="1" indent="-342900">
              <a:spcBef>
                <a:spcPts val="0"/>
              </a:spcBef>
              <a:spcAft>
                <a:spcPts val="600"/>
              </a:spcAft>
              <a:buFont typeface="Courier New" panose="02070309020205020404" pitchFamily="49" charset="0"/>
              <a:buChar char="o"/>
            </a:pPr>
            <a:r>
              <a:rPr lang="en-CA" dirty="0"/>
              <a:t>Dominated by digital technology </a:t>
            </a:r>
          </a:p>
          <a:p>
            <a:pPr marL="800100" lvl="1" indent="-342900">
              <a:spcBef>
                <a:spcPts val="0"/>
              </a:spcBef>
              <a:spcAft>
                <a:spcPts val="600"/>
              </a:spcAft>
              <a:buFont typeface="Courier New" panose="02070309020205020404" pitchFamily="49" charset="0"/>
              <a:buChar char="o"/>
            </a:pPr>
            <a:r>
              <a:rPr lang="en-CA" dirty="0"/>
              <a:t>Social networks supplanting brand networks </a:t>
            </a:r>
            <a:endParaRPr lang="en-US" dirty="0"/>
          </a:p>
          <a:p>
            <a:pPr marL="342900" indent="-342900">
              <a:spcBef>
                <a:spcPts val="600"/>
              </a:spcBef>
              <a:spcAft>
                <a:spcPts val="600"/>
              </a:spcAft>
              <a:buFont typeface="Courier New" panose="02070309020205020404" pitchFamily="49" charset="0"/>
              <a:buChar char="o"/>
            </a:pPr>
            <a:r>
              <a:rPr lang="en-CA" dirty="0"/>
              <a:t>Consumers increasingly in control</a:t>
            </a:r>
            <a:endParaRPr lang="en-US" dirty="0"/>
          </a:p>
          <a:p>
            <a:pPr marL="800100" lvl="1" indent="-342900">
              <a:spcBef>
                <a:spcPts val="0"/>
              </a:spcBef>
              <a:spcAft>
                <a:spcPts val="600"/>
              </a:spcAft>
              <a:buFont typeface="Courier New" panose="02070309020205020404" pitchFamily="49" charset="0"/>
              <a:buChar char="o"/>
            </a:pPr>
            <a:r>
              <a:rPr lang="en-CA" dirty="0"/>
              <a:t>More access to information </a:t>
            </a:r>
            <a:endParaRPr lang="en-US" dirty="0"/>
          </a:p>
          <a:p>
            <a:pPr marL="800100" lvl="1" indent="-342900">
              <a:spcBef>
                <a:spcPts val="0"/>
              </a:spcBef>
              <a:spcAft>
                <a:spcPts val="600"/>
              </a:spcAft>
              <a:buFont typeface="Courier New" panose="02070309020205020404" pitchFamily="49" charset="0"/>
              <a:buChar char="o"/>
            </a:pPr>
            <a:r>
              <a:rPr lang="en-CA" dirty="0"/>
              <a:t>More ‘promiscuous’ in brand relationships </a:t>
            </a:r>
            <a:endParaRPr lang="en-US" dirty="0"/>
          </a:p>
          <a:p>
            <a:pPr marL="800100" lvl="1" indent="-342900">
              <a:spcBef>
                <a:spcPts val="0"/>
              </a:spcBef>
              <a:spcAft>
                <a:spcPts val="600"/>
              </a:spcAft>
              <a:buFont typeface="Courier New" panose="02070309020205020404" pitchFamily="49" charset="0"/>
              <a:buChar char="o"/>
            </a:pPr>
            <a:r>
              <a:rPr lang="en-CA" dirty="0"/>
              <a:t>How and when advertising is received</a:t>
            </a:r>
            <a:endParaRPr lang="en-US" dirty="0"/>
          </a:p>
          <a:p>
            <a:pPr marL="342900" indent="-342900">
              <a:spcBef>
                <a:spcPts val="600"/>
              </a:spcBef>
              <a:spcAft>
                <a:spcPts val="600"/>
              </a:spcAft>
              <a:buFont typeface="Courier New" panose="02070309020205020404" pitchFamily="49" charset="0"/>
              <a:buChar char="o"/>
            </a:pPr>
            <a:r>
              <a:rPr lang="en-CA" dirty="0"/>
              <a:t>Post-purchase consumers </a:t>
            </a:r>
            <a:r>
              <a:rPr lang="en-US" dirty="0"/>
              <a:t>behavior</a:t>
            </a:r>
          </a:p>
          <a:p>
            <a:pPr marL="800100" lvl="1" indent="-342900">
              <a:spcBef>
                <a:spcPts val="0"/>
              </a:spcBef>
              <a:spcAft>
                <a:spcPts val="600"/>
              </a:spcAft>
              <a:buFont typeface="Courier New" panose="02070309020205020404" pitchFamily="49" charset="0"/>
              <a:buChar char="o"/>
            </a:pPr>
            <a:r>
              <a:rPr lang="en-CA" dirty="0"/>
              <a:t>Customer reviews influential </a:t>
            </a:r>
            <a:endParaRPr lang="en-US" dirty="0"/>
          </a:p>
          <a:p>
            <a:pPr marL="342900" indent="-342900">
              <a:spcBef>
                <a:spcPts val="600"/>
              </a:spcBef>
              <a:spcAft>
                <a:spcPts val="600"/>
              </a:spcAft>
              <a:buFont typeface="Courier New" panose="02070309020205020404" pitchFamily="49" charset="0"/>
              <a:buChar char="o"/>
            </a:pPr>
            <a:r>
              <a:rPr lang="en-CA" dirty="0"/>
              <a:t>Tourism marketers </a:t>
            </a:r>
            <a:endParaRPr lang="en-US" dirty="0"/>
          </a:p>
          <a:p>
            <a:pPr marL="800100" lvl="1" indent="-342900">
              <a:spcBef>
                <a:spcPts val="0"/>
              </a:spcBef>
              <a:spcAft>
                <a:spcPts val="600"/>
              </a:spcAft>
              <a:buFont typeface="Courier New" panose="02070309020205020404" pitchFamily="49" charset="0"/>
              <a:buChar char="o"/>
            </a:pPr>
            <a:r>
              <a:rPr lang="en-CA" dirty="0"/>
              <a:t>Internet growth in populous, developing nations</a:t>
            </a:r>
            <a:endParaRPr lang="en-US" dirty="0"/>
          </a:p>
          <a:p>
            <a:pPr marL="800100" lvl="1" indent="-342900">
              <a:spcBef>
                <a:spcPts val="0"/>
              </a:spcBef>
              <a:spcAft>
                <a:spcPts val="600"/>
              </a:spcAft>
              <a:buFont typeface="Courier New" panose="02070309020205020404" pitchFamily="49" charset="0"/>
              <a:buChar char="o"/>
            </a:pPr>
            <a:r>
              <a:rPr lang="en-CA" dirty="0"/>
              <a:t>Annual online sales increasing </a:t>
            </a:r>
            <a:endParaRPr lang="en-US" dirty="0"/>
          </a:p>
          <a:p>
            <a:pPr marL="800100" lvl="1" indent="-342900">
              <a:spcBef>
                <a:spcPts val="0"/>
              </a:spcBef>
              <a:spcAft>
                <a:spcPts val="600"/>
              </a:spcAft>
              <a:buFont typeface="Courier New" panose="02070309020205020404" pitchFamily="49" charset="0"/>
              <a:buChar char="o"/>
            </a:pPr>
            <a:r>
              <a:rPr lang="en-CA" dirty="0"/>
              <a:t>Touch points have changed</a:t>
            </a:r>
          </a:p>
          <a:p>
            <a:pPr marL="342900" indent="-342900">
              <a:spcBef>
                <a:spcPts val="0"/>
              </a:spcBef>
              <a:spcAft>
                <a:spcPts val="600"/>
              </a:spcAft>
              <a:buFont typeface="Courier New" panose="02070309020205020404" pitchFamily="49" charset="0"/>
              <a:buChar char="o"/>
            </a:pPr>
            <a:r>
              <a:rPr lang="en-CA" dirty="0"/>
              <a:t>Digital technologies and automation playing a critical role post COVID-19. </a:t>
            </a:r>
          </a:p>
          <a:p>
            <a:pPr marL="342900" indent="-342900">
              <a:spcBef>
                <a:spcPts val="0"/>
              </a:spcBef>
              <a:spcAft>
                <a:spcPts val="600"/>
              </a:spcAft>
              <a:buFont typeface="Arial" pitchFamily="34" charset="0"/>
              <a:buChar char="•"/>
            </a:pPr>
            <a:endParaRPr lang="en-US" dirty="0"/>
          </a:p>
        </p:txBody>
      </p:sp>
    </p:spTree>
    <p:extLst>
      <p:ext uri="{BB962C8B-B14F-4D97-AF65-F5344CB8AC3E}">
        <p14:creationId xmlns:p14="http://schemas.microsoft.com/office/powerpoint/2010/main" val="550456161"/>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72273-6665-A326-CDEA-89B2F894AE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ABBC3-58B6-620D-C773-E1C0B2463F4D}"/>
              </a:ext>
            </a:extLst>
          </p:cNvPr>
          <p:cNvSpPr>
            <a:spLocks noGrp="1"/>
          </p:cNvSpPr>
          <p:nvPr>
            <p:ph type="title"/>
          </p:nvPr>
        </p:nvSpPr>
        <p:spPr>
          <a:xfrm>
            <a:off x="838200" y="609600"/>
            <a:ext cx="8305800" cy="609600"/>
          </a:xfrm>
        </p:spPr>
        <p:txBody>
          <a:bodyPr/>
          <a:lstStyle/>
          <a:p>
            <a:pPr algn="ctr"/>
            <a:r>
              <a:rPr lang="en-CA" dirty="0"/>
              <a:t> </a:t>
            </a:r>
            <a:r>
              <a:rPr lang="en-US" dirty="0"/>
              <a:t> </a:t>
            </a:r>
            <a:r>
              <a:rPr lang="en-CA" dirty="0"/>
              <a:t>The impact of technological developments on communication</a:t>
            </a:r>
            <a:br>
              <a:rPr lang="en-US" dirty="0"/>
            </a:br>
            <a:endParaRPr lang="en-US" dirty="0"/>
          </a:p>
        </p:txBody>
      </p:sp>
      <p:sp>
        <p:nvSpPr>
          <p:cNvPr id="4" name="Rectangle 3">
            <a:extLst>
              <a:ext uri="{FF2B5EF4-FFF2-40B4-BE49-F238E27FC236}">
                <a16:creationId xmlns:a16="http://schemas.microsoft.com/office/drawing/2014/main" id="{9FA21E01-CD3C-A310-99A7-06B6A78E7155}"/>
              </a:ext>
            </a:extLst>
          </p:cNvPr>
          <p:cNvSpPr/>
          <p:nvPr/>
        </p:nvSpPr>
        <p:spPr>
          <a:xfrm>
            <a:off x="1066800" y="1219200"/>
            <a:ext cx="8077200" cy="3908762"/>
          </a:xfrm>
          <a:prstGeom prst="rect">
            <a:avLst/>
          </a:prstGeom>
        </p:spPr>
        <p:txBody>
          <a:bodyPr wrap="square">
            <a:spAutoFit/>
          </a:bodyPr>
          <a:lstStyle/>
          <a:p>
            <a:pPr marL="342900" indent="-342900">
              <a:spcBef>
                <a:spcPts val="600"/>
              </a:spcBef>
              <a:spcAft>
                <a:spcPts val="600"/>
              </a:spcAft>
              <a:buFont typeface="Courier New" panose="02070309020205020404" pitchFamily="49" charset="0"/>
              <a:buChar char="o"/>
            </a:pPr>
            <a:r>
              <a:rPr lang="en-GB" sz="1800" dirty="0">
                <a:effectLst/>
                <a:latin typeface="+mn-lt"/>
              </a:rPr>
              <a:t>Automation is also playing an important role in hospitality post-pandemic. A good example come from the sandwich chain </a:t>
            </a:r>
            <a:r>
              <a:rPr lang="en-GB" sz="1800" dirty="0" err="1">
                <a:effectLst/>
                <a:latin typeface="+mn-lt"/>
              </a:rPr>
              <a:t>Pret</a:t>
            </a:r>
            <a:r>
              <a:rPr lang="en-GB" sz="1800" dirty="0">
                <a:effectLst/>
                <a:latin typeface="+mn-lt"/>
              </a:rPr>
              <a:t> A Manger. </a:t>
            </a:r>
            <a:endParaRPr lang="en-GB" dirty="0">
              <a:latin typeface="+mn-lt"/>
            </a:endParaRPr>
          </a:p>
          <a:p>
            <a:pPr marL="342900" indent="-342900">
              <a:spcBef>
                <a:spcPts val="600"/>
              </a:spcBef>
              <a:spcAft>
                <a:spcPts val="600"/>
              </a:spcAft>
              <a:buFont typeface="Courier New" panose="02070309020205020404" pitchFamily="49" charset="0"/>
              <a:buChar char="o"/>
            </a:pPr>
            <a:r>
              <a:rPr lang="en-GB" sz="1800" dirty="0">
                <a:effectLst/>
                <a:latin typeface="+mn-lt"/>
              </a:rPr>
              <a:t>An increasing number of hospitality businesses are going one step further by turning to robots to make, serve and deliver food and beverages. </a:t>
            </a:r>
            <a:endParaRPr lang="en-GB" dirty="0">
              <a:latin typeface="+mn-lt"/>
            </a:endParaRPr>
          </a:p>
          <a:p>
            <a:pPr marL="342900" indent="-342900">
              <a:spcBef>
                <a:spcPts val="600"/>
              </a:spcBef>
              <a:spcAft>
                <a:spcPts val="600"/>
              </a:spcAft>
              <a:buFont typeface="Courier New" panose="02070309020205020404" pitchFamily="49" charset="0"/>
              <a:buChar char="o"/>
            </a:pPr>
            <a:r>
              <a:rPr lang="en-GB" sz="1800" dirty="0">
                <a:effectLst/>
                <a:latin typeface="+mn-lt"/>
              </a:rPr>
              <a:t>The results of research into consumer acceptance of robots is mixed. Some have found </a:t>
            </a:r>
            <a:r>
              <a:rPr lang="en-GB" sz="1800" dirty="0" err="1">
                <a:effectLst/>
                <a:latin typeface="+mn-lt"/>
              </a:rPr>
              <a:t>skepticism</a:t>
            </a:r>
            <a:r>
              <a:rPr lang="en-GB" sz="1800" dirty="0">
                <a:effectLst/>
                <a:latin typeface="+mn-lt"/>
              </a:rPr>
              <a:t> and probable problems surrounding guests’ adoption of robots </a:t>
            </a:r>
          </a:p>
          <a:p>
            <a:pPr marL="342900" indent="-342900">
              <a:spcBef>
                <a:spcPts val="600"/>
              </a:spcBef>
              <a:spcAft>
                <a:spcPts val="600"/>
              </a:spcAft>
              <a:buFont typeface="Courier New" panose="02070309020205020404" pitchFamily="49" charset="0"/>
              <a:buChar char="o"/>
            </a:pPr>
            <a:r>
              <a:rPr lang="en-GB" dirty="0">
                <a:latin typeface="+mn-lt"/>
              </a:rPr>
              <a:t>O</a:t>
            </a:r>
            <a:r>
              <a:rPr lang="en-GB" sz="1800" dirty="0">
                <a:effectLst/>
                <a:latin typeface="+mn-lt"/>
              </a:rPr>
              <a:t>thers have indicated </a:t>
            </a:r>
            <a:r>
              <a:rPr lang="en-GB" sz="1800" dirty="0" err="1">
                <a:effectLst/>
                <a:latin typeface="+mn-lt"/>
              </a:rPr>
              <a:t>favorable</a:t>
            </a:r>
            <a:r>
              <a:rPr lang="en-GB" sz="1800" dirty="0">
                <a:effectLst/>
                <a:latin typeface="+mn-lt"/>
              </a:rPr>
              <a:t> reactions and visiting intents toward robot-serviced establishments </a:t>
            </a:r>
            <a:endParaRPr lang="en-GB" dirty="0">
              <a:latin typeface="+mn-lt"/>
            </a:endParaRPr>
          </a:p>
          <a:p>
            <a:pPr marL="342900" indent="-342900">
              <a:spcBef>
                <a:spcPts val="600"/>
              </a:spcBef>
              <a:spcAft>
                <a:spcPts val="600"/>
              </a:spcAft>
              <a:buFont typeface="Courier New" panose="02070309020205020404" pitchFamily="49" charset="0"/>
              <a:buChar char="o"/>
            </a:pPr>
            <a:endParaRPr lang="en-GB" dirty="0"/>
          </a:p>
          <a:p>
            <a:pPr>
              <a:spcBef>
                <a:spcPts val="600"/>
              </a:spcBef>
              <a:spcAft>
                <a:spcPts val="600"/>
              </a:spcAft>
            </a:pPr>
            <a:endParaRPr lang="en-CA" dirty="0"/>
          </a:p>
        </p:txBody>
      </p:sp>
      <p:pic>
        <p:nvPicPr>
          <p:cNvPr id="5" name="Picture 4" descr="A child standing next to a robot&#10;&#10;Description automatically generated">
            <a:extLst>
              <a:ext uri="{FF2B5EF4-FFF2-40B4-BE49-F238E27FC236}">
                <a16:creationId xmlns:a16="http://schemas.microsoft.com/office/drawing/2014/main" id="{01AD3029-5571-C102-1E4B-131798515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4267200"/>
            <a:ext cx="4714407" cy="2590800"/>
          </a:xfrm>
          <a:prstGeom prst="rect">
            <a:avLst/>
          </a:prstGeom>
        </p:spPr>
      </p:pic>
    </p:spTree>
    <p:extLst>
      <p:ext uri="{BB962C8B-B14F-4D97-AF65-F5344CB8AC3E}">
        <p14:creationId xmlns:p14="http://schemas.microsoft.com/office/powerpoint/2010/main" val="2827262834"/>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40059" y="228600"/>
            <a:ext cx="8303941" cy="609600"/>
          </a:xfrm>
        </p:spPr>
        <p:txBody>
          <a:bodyPr/>
          <a:lstStyle/>
          <a:p>
            <a:pPr algn="ctr"/>
            <a:r>
              <a:rPr lang="en-US" dirty="0"/>
              <a:t>Using technology to improve service during the consumer decision journey</a:t>
            </a:r>
            <a:r>
              <a:rPr lang="en-CA" dirty="0"/>
              <a:t> </a:t>
            </a:r>
            <a:endParaRPr lang="en-US" dirty="0"/>
          </a:p>
        </p:txBody>
      </p:sp>
      <p:sp>
        <p:nvSpPr>
          <p:cNvPr id="2" name="Rectangle 1"/>
          <p:cNvSpPr/>
          <p:nvPr/>
        </p:nvSpPr>
        <p:spPr>
          <a:xfrm>
            <a:off x="1066799" y="1066800"/>
            <a:ext cx="5056909" cy="6186309"/>
          </a:xfrm>
          <a:prstGeom prst="rect">
            <a:avLst/>
          </a:prstGeom>
        </p:spPr>
        <p:txBody>
          <a:bodyPr wrap="square">
            <a:spAutoFit/>
          </a:bodyPr>
          <a:lstStyle/>
          <a:p>
            <a:pPr marL="285750" indent="-285750">
              <a:spcBef>
                <a:spcPts val="600"/>
              </a:spcBef>
              <a:spcAft>
                <a:spcPts val="600"/>
              </a:spcAft>
              <a:buFont typeface="Courier New" pitchFamily="49" charset="0"/>
              <a:buChar char="o"/>
            </a:pPr>
            <a:r>
              <a:rPr lang="en-CA" dirty="0"/>
              <a:t>‘Zero Moment of Truth’ (ZMOT) </a:t>
            </a:r>
          </a:p>
          <a:p>
            <a:pPr marL="285750" indent="-285750">
              <a:spcBef>
                <a:spcPts val="600"/>
              </a:spcBef>
              <a:spcAft>
                <a:spcPts val="600"/>
              </a:spcAft>
              <a:buFont typeface="Courier New" pitchFamily="49" charset="0"/>
              <a:buChar char="o"/>
            </a:pPr>
            <a:r>
              <a:rPr lang="en-CA" dirty="0"/>
              <a:t>Consideration stage </a:t>
            </a:r>
          </a:p>
          <a:p>
            <a:pPr marL="742950" lvl="1" indent="-285750">
              <a:spcBef>
                <a:spcPts val="0"/>
              </a:spcBef>
              <a:spcAft>
                <a:spcPts val="600"/>
              </a:spcAft>
              <a:buFont typeface="Arial" pitchFamily="34" charset="0"/>
              <a:buChar char="•"/>
            </a:pPr>
            <a:r>
              <a:rPr lang="en-CA" dirty="0"/>
              <a:t>Social media campaigns to drive traffic to websites</a:t>
            </a:r>
          </a:p>
          <a:p>
            <a:pPr marL="285750" indent="-285750">
              <a:spcBef>
                <a:spcPts val="600"/>
              </a:spcBef>
              <a:spcAft>
                <a:spcPts val="600"/>
              </a:spcAft>
              <a:buFont typeface="Courier New" pitchFamily="49" charset="0"/>
              <a:buChar char="o"/>
            </a:pPr>
            <a:r>
              <a:rPr lang="en-US" dirty="0"/>
              <a:t>Evaluation stage</a:t>
            </a:r>
          </a:p>
          <a:p>
            <a:pPr marL="742950" lvl="1" indent="-285750">
              <a:spcBef>
                <a:spcPts val="0"/>
              </a:spcBef>
              <a:spcAft>
                <a:spcPts val="600"/>
              </a:spcAft>
              <a:buFont typeface="Arial" pitchFamily="34" charset="0"/>
              <a:buChar char="•"/>
            </a:pPr>
            <a:r>
              <a:rPr lang="en-US" dirty="0"/>
              <a:t>Product-comparison sites increasing influential</a:t>
            </a:r>
          </a:p>
          <a:p>
            <a:pPr marL="742950" lvl="1" indent="-285750">
              <a:spcBef>
                <a:spcPts val="0"/>
              </a:spcBef>
              <a:spcAft>
                <a:spcPts val="600"/>
              </a:spcAft>
              <a:buFont typeface="Arial" pitchFamily="34" charset="0"/>
              <a:buChar char="•"/>
            </a:pPr>
            <a:r>
              <a:rPr lang="en-US" dirty="0"/>
              <a:t>Digital ambassadors </a:t>
            </a:r>
          </a:p>
          <a:p>
            <a:pPr marL="742950" lvl="1" indent="-285750">
              <a:spcBef>
                <a:spcPts val="0"/>
              </a:spcBef>
              <a:spcAft>
                <a:spcPts val="600"/>
              </a:spcAft>
              <a:buFont typeface="Arial" pitchFamily="34" charset="0"/>
              <a:buChar char="•"/>
            </a:pPr>
            <a:r>
              <a:rPr lang="en-US" dirty="0"/>
              <a:t>Incentives e.g. free vacations</a:t>
            </a:r>
          </a:p>
          <a:p>
            <a:pPr marL="742950" lvl="1" indent="-285750">
              <a:spcBef>
                <a:spcPts val="0"/>
              </a:spcBef>
              <a:spcAft>
                <a:spcPts val="600"/>
              </a:spcAft>
              <a:buFont typeface="Arial" pitchFamily="34" charset="0"/>
              <a:buChar char="•"/>
            </a:pPr>
            <a:r>
              <a:rPr lang="en-US" dirty="0"/>
              <a:t>Virtual tours and virtual worlds</a:t>
            </a:r>
          </a:p>
          <a:p>
            <a:pPr marL="285750" indent="-285750">
              <a:spcBef>
                <a:spcPts val="600"/>
              </a:spcBef>
              <a:spcAft>
                <a:spcPts val="600"/>
              </a:spcAft>
              <a:buFont typeface="Courier New" pitchFamily="49" charset="0"/>
              <a:buChar char="o"/>
            </a:pPr>
            <a:r>
              <a:rPr lang="en-US" dirty="0"/>
              <a:t>Buy stage</a:t>
            </a:r>
          </a:p>
          <a:p>
            <a:pPr marL="742950" lvl="1" indent="-285750">
              <a:spcBef>
                <a:spcPts val="0"/>
              </a:spcBef>
              <a:spcAft>
                <a:spcPts val="600"/>
              </a:spcAft>
              <a:buFont typeface="Arial" pitchFamily="34" charset="0"/>
              <a:buChar char="•"/>
            </a:pPr>
            <a:r>
              <a:rPr lang="en-US" dirty="0"/>
              <a:t>Point of purchase</a:t>
            </a:r>
          </a:p>
          <a:p>
            <a:pPr marL="290513" lvl="1" indent="-290513">
              <a:spcBef>
                <a:spcPts val="600"/>
              </a:spcBef>
              <a:spcAft>
                <a:spcPts val="600"/>
              </a:spcAft>
              <a:buFont typeface="Courier New" pitchFamily="49" charset="0"/>
              <a:buChar char="o"/>
            </a:pPr>
            <a:r>
              <a:rPr lang="en-CA" dirty="0"/>
              <a:t>Enjoy, advocate, and bond</a:t>
            </a:r>
          </a:p>
          <a:p>
            <a:pPr marL="742950" lvl="1" indent="-285750">
              <a:spcBef>
                <a:spcPts val="0"/>
              </a:spcBef>
              <a:spcAft>
                <a:spcPts val="600"/>
              </a:spcAft>
              <a:buFont typeface="Arial" pitchFamily="34" charset="0"/>
              <a:buChar char="•"/>
            </a:pPr>
            <a:r>
              <a:rPr lang="en-CA" dirty="0"/>
              <a:t>After purchase brand connection </a:t>
            </a:r>
            <a:endParaRPr lang="en-US" sz="1600" dirty="0"/>
          </a:p>
          <a:p>
            <a:pPr marL="742950" lvl="1" indent="-285750">
              <a:spcBef>
                <a:spcPts val="0"/>
              </a:spcBef>
              <a:spcAft>
                <a:spcPts val="600"/>
              </a:spcAft>
              <a:buFont typeface="Arial" pitchFamily="34" charset="0"/>
              <a:buChar char="•"/>
            </a:pPr>
            <a:r>
              <a:rPr lang="en-CA" dirty="0"/>
              <a:t>Crowd sourcing and brand innovation</a:t>
            </a:r>
            <a:r>
              <a:rPr lang="en-CA" sz="1600" dirty="0"/>
              <a:t> </a:t>
            </a:r>
            <a:endParaRPr lang="en-US" sz="1600" dirty="0"/>
          </a:p>
          <a:p>
            <a:pPr marL="742950" lvl="1" indent="-285750">
              <a:spcBef>
                <a:spcPts val="0"/>
              </a:spcBef>
              <a:spcAft>
                <a:spcPts val="600"/>
              </a:spcAft>
              <a:buFont typeface="Arial" pitchFamily="34" charset="0"/>
              <a:buChar char="•"/>
            </a:pPr>
            <a:r>
              <a:rPr lang="en-CA" dirty="0"/>
              <a:t>Consumer complaints</a:t>
            </a:r>
            <a:endParaRPr lang="en-US" dirty="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66800"/>
            <a:ext cx="2819400" cy="2616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3709" y="4114800"/>
            <a:ext cx="2781300" cy="2498952"/>
          </a:xfrm>
          <a:prstGeom prst="rect">
            <a:avLst/>
          </a:prstGeom>
        </p:spPr>
      </p:pic>
    </p:spTree>
    <p:extLst>
      <p:ext uri="{BB962C8B-B14F-4D97-AF65-F5344CB8AC3E}">
        <p14:creationId xmlns:p14="http://schemas.microsoft.com/office/powerpoint/2010/main" val="1432491305"/>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305800" cy="609600"/>
          </a:xfrm>
        </p:spPr>
        <p:txBody>
          <a:bodyPr/>
          <a:lstStyle/>
          <a:p>
            <a:pPr algn="ctr"/>
            <a:r>
              <a:rPr lang="en-CA" dirty="0"/>
              <a:t> </a:t>
            </a:r>
            <a:r>
              <a:rPr lang="en-US" dirty="0"/>
              <a:t> </a:t>
            </a:r>
            <a:r>
              <a:rPr lang="en-US" sz="2800" dirty="0"/>
              <a:t>The traditional purchase funnel</a:t>
            </a:r>
            <a:br>
              <a:rPr lang="en-US" sz="2800" dirty="0"/>
            </a:br>
            <a:endParaRPr lang="en-US" sz="2800" dirty="0"/>
          </a:p>
        </p:txBody>
      </p:sp>
      <p:sp>
        <p:nvSpPr>
          <p:cNvPr id="3" name="Rectangle 2"/>
          <p:cNvSpPr/>
          <p:nvPr/>
        </p:nvSpPr>
        <p:spPr>
          <a:xfrm>
            <a:off x="2133600" y="6463099"/>
            <a:ext cx="4572000" cy="276999"/>
          </a:xfrm>
          <a:prstGeom prst="rect">
            <a:avLst/>
          </a:prstGeom>
        </p:spPr>
        <p:txBody>
          <a:bodyPr>
            <a:spAutoFit/>
          </a:bodyPr>
          <a:lstStyle/>
          <a:p>
            <a:pPr algn="r"/>
            <a:r>
              <a:rPr lang="en-CA" sz="1200" b="1" dirty="0"/>
              <a:t>Table 9.1</a:t>
            </a:r>
            <a:r>
              <a:rPr lang="en-US" sz="1200" dirty="0"/>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066091"/>
            <a:ext cx="3810000" cy="5507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937860"/>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976" y="152400"/>
            <a:ext cx="8278201" cy="609600"/>
          </a:xfrm>
        </p:spPr>
        <p:txBody>
          <a:bodyPr/>
          <a:lstStyle/>
          <a:p>
            <a:pPr algn="ctr"/>
            <a:r>
              <a:rPr lang="en-CA" sz="2800" dirty="0"/>
              <a:t>The consumer decision journey today </a:t>
            </a:r>
            <a:endParaRPr lang="en-US" sz="2800" dirty="0"/>
          </a:p>
        </p:txBody>
      </p:sp>
      <p:sp>
        <p:nvSpPr>
          <p:cNvPr id="4" name="Rectangle 3"/>
          <p:cNvSpPr/>
          <p:nvPr/>
        </p:nvSpPr>
        <p:spPr>
          <a:xfrm>
            <a:off x="5410200" y="6504801"/>
            <a:ext cx="3733800" cy="261610"/>
          </a:xfrm>
          <a:prstGeom prst="rect">
            <a:avLst/>
          </a:prstGeom>
        </p:spPr>
        <p:txBody>
          <a:bodyPr wrap="square">
            <a:spAutoFit/>
          </a:bodyPr>
          <a:lstStyle/>
          <a:p>
            <a:r>
              <a:rPr lang="en-US" sz="1100" b="1" dirty="0"/>
              <a:t>Figure 9.2</a:t>
            </a:r>
            <a:r>
              <a:rPr lang="en-US" sz="1100" dirty="0"/>
              <a:t> (Source: Adapted from Court et al. 2009)</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1770" y="990600"/>
            <a:ext cx="7438830" cy="54001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736640"/>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976" y="152400"/>
            <a:ext cx="8278201" cy="609600"/>
          </a:xfrm>
        </p:spPr>
        <p:txBody>
          <a:bodyPr/>
          <a:lstStyle/>
          <a:p>
            <a:pPr algn="ctr"/>
            <a:r>
              <a:rPr lang="en-CA" sz="2800" dirty="0"/>
              <a:t>e-</a:t>
            </a:r>
            <a:r>
              <a:rPr lang="en-CA" sz="2800" dirty="0" err="1"/>
              <a:t>Servicescape</a:t>
            </a:r>
            <a:r>
              <a:rPr lang="en-CA" sz="2800" dirty="0"/>
              <a:t>, website trust </a:t>
            </a:r>
            <a:br>
              <a:rPr lang="en-CA" sz="2800" dirty="0"/>
            </a:br>
            <a:r>
              <a:rPr lang="en-CA" sz="2800" dirty="0"/>
              <a:t>and purchase intentions </a:t>
            </a:r>
            <a:endParaRPr lang="en-US" sz="2800" dirty="0"/>
          </a:p>
        </p:txBody>
      </p:sp>
      <p:sp>
        <p:nvSpPr>
          <p:cNvPr id="4" name="Rectangle 3"/>
          <p:cNvSpPr/>
          <p:nvPr/>
        </p:nvSpPr>
        <p:spPr>
          <a:xfrm>
            <a:off x="4651778" y="6248400"/>
            <a:ext cx="4388922" cy="276999"/>
          </a:xfrm>
          <a:prstGeom prst="rect">
            <a:avLst/>
          </a:prstGeom>
        </p:spPr>
        <p:txBody>
          <a:bodyPr wrap="square">
            <a:spAutoFit/>
          </a:bodyPr>
          <a:lstStyle/>
          <a:p>
            <a:r>
              <a:rPr lang="en-US" sz="1200" b="1" dirty="0"/>
              <a:t>Figure 9.3</a:t>
            </a:r>
            <a:r>
              <a:rPr lang="en-US" sz="1200" dirty="0"/>
              <a:t> (Source: </a:t>
            </a:r>
            <a:r>
              <a:rPr lang="en-CA" sz="1200" dirty="0"/>
              <a:t>Adapted from Harris and Goode, 2010</a:t>
            </a:r>
            <a:r>
              <a:rPr lang="en-US" sz="1200" dirty="0"/>
              <a:t>)</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143000"/>
            <a:ext cx="8145103" cy="434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219098"/>
      </p:ext>
    </p:extLst>
  </p:cSld>
  <p:clrMapOvr>
    <a:masterClrMapping/>
  </p:clrMapOvr>
  <p:transition spd="med">
    <p:fade thruBlk="1"/>
  </p:transition>
</p:sld>
</file>

<file path=ppt/theme/theme1.xml><?xml version="1.0" encoding="utf-8"?>
<a:theme xmlns:a="http://schemas.openxmlformats.org/drawingml/2006/main" name="Berrylishious design template">
  <a:themeElements>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Berrylishious design template</Template>
  <TotalTime>3153</TotalTime>
  <Words>910</Words>
  <Application>Microsoft Macintosh PowerPoint</Application>
  <PresentationFormat>On-screen Show (4:3)</PresentationFormat>
  <Paragraphs>84</Paragraphs>
  <Slides>16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Courier New</vt:lpstr>
      <vt:lpstr>Tahoma</vt:lpstr>
      <vt:lpstr>Times New Roman</vt:lpstr>
      <vt:lpstr>Berrylishious design template</vt:lpstr>
      <vt:lpstr>Chapter 9 The impact of technology on customer service   </vt:lpstr>
      <vt:lpstr>Topics Covered</vt:lpstr>
      <vt:lpstr>‘At Your Service’ Spotlight:  Leveraging social media at Bonnaroo Music Festival   </vt:lpstr>
      <vt:lpstr>  The impact of technological developments on communication </vt:lpstr>
      <vt:lpstr>  The impact of technological developments on communication </vt:lpstr>
      <vt:lpstr>Using technology to improve service during the consumer decision journey </vt:lpstr>
      <vt:lpstr>  The traditional purchase funnel </vt:lpstr>
      <vt:lpstr>The consumer decision journey today </vt:lpstr>
      <vt:lpstr>e-Servicescape, website trust  and purchase intentions </vt:lpstr>
      <vt:lpstr>Service Snapshot: Employing virtual reality to enhance the customer experience </vt:lpstr>
      <vt:lpstr>Delivering service through electronic channels and robots </vt:lpstr>
      <vt:lpstr>Advantages and disadvantages  of electronic distribution of services</vt:lpstr>
      <vt:lpstr>Consumer preference for human interaction in service settings  </vt:lpstr>
      <vt:lpstr>The impact of AI on customer service  </vt:lpstr>
      <vt:lpstr>PowerPoint Presentation</vt:lpstr>
      <vt:lpstr>Case Study: Romie, the ‘roaming’ AI travel buddy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dc:creator>
  <cp:lastModifiedBy>Hudson, Simon</cp:lastModifiedBy>
  <cp:revision>636</cp:revision>
  <cp:lastPrinted>1601-01-01T00:00:00Z</cp:lastPrinted>
  <dcterms:created xsi:type="dcterms:W3CDTF">2012-10-22T00:42:01Z</dcterms:created>
  <dcterms:modified xsi:type="dcterms:W3CDTF">2025-02-11T23:55:37Z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TC010900171033</vt:lpwstr>
  </property>
</Properties>
</file>